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png" ContentType="image/png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</p:sldIdLst>
  <p:sldSz cx="10058400" cy="10058400"/>
  <p:notesSz cx="10058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3118104"/>
            <a:ext cx="85496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5632704"/>
            <a:ext cx="70408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017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35" y="0"/>
            <a:ext cx="7410978" cy="6832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0487" y="6075679"/>
            <a:ext cx="4454750" cy="26545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017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2313432"/>
            <a:ext cx="437540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2313432"/>
            <a:ext cx="437540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017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017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017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6200" y="1666051"/>
            <a:ext cx="5156200" cy="1028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2313432"/>
            <a:ext cx="90525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9354312"/>
            <a:ext cx="321868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9354312"/>
            <a:ext cx="231343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318505" y="9183106"/>
            <a:ext cx="1586484" cy="18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017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pshr.us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5326" y="7247518"/>
            <a:ext cx="1910714" cy="110426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100">
                <a:solidFill>
                  <a:srgbClr val="414617"/>
                </a:solidFill>
                <a:latin typeface="Calibri"/>
                <a:cs typeface="Calibri"/>
              </a:rPr>
              <a:t>CPS</a:t>
            </a:r>
            <a:r>
              <a:rPr dirty="0" sz="1100" spc="-70">
                <a:solidFill>
                  <a:srgbClr val="414617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617"/>
                </a:solidFill>
                <a:latin typeface="Calibri"/>
                <a:cs typeface="Calibri"/>
              </a:rPr>
              <a:t>HR</a:t>
            </a:r>
            <a:r>
              <a:rPr dirty="0" sz="1100" spc="-40">
                <a:solidFill>
                  <a:srgbClr val="414617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617"/>
                </a:solidFill>
                <a:latin typeface="Calibri"/>
                <a:cs typeface="Calibri"/>
              </a:rPr>
              <a:t>Consulting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100" spc="-25">
                <a:solidFill>
                  <a:srgbClr val="414617"/>
                </a:solidFill>
                <a:latin typeface="Calibri"/>
                <a:cs typeface="Calibri"/>
              </a:rPr>
              <a:t>2450</a:t>
            </a:r>
            <a:r>
              <a:rPr dirty="0" sz="1100" spc="-35">
                <a:solidFill>
                  <a:srgbClr val="414617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617"/>
                </a:solidFill>
                <a:latin typeface="Calibri"/>
                <a:cs typeface="Calibri"/>
              </a:rPr>
              <a:t>Del</a:t>
            </a:r>
            <a:r>
              <a:rPr dirty="0" sz="1100" spc="-40">
                <a:solidFill>
                  <a:srgbClr val="414617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617"/>
                </a:solidFill>
                <a:latin typeface="Calibri"/>
                <a:cs typeface="Calibri"/>
              </a:rPr>
              <a:t>Paso</a:t>
            </a:r>
            <a:r>
              <a:rPr dirty="0" sz="1100" spc="-70">
                <a:solidFill>
                  <a:srgbClr val="414617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617"/>
                </a:solidFill>
                <a:latin typeface="Calibri"/>
                <a:cs typeface="Calibri"/>
              </a:rPr>
              <a:t>Road,</a:t>
            </a:r>
            <a:r>
              <a:rPr dirty="0" sz="1100" spc="-35">
                <a:solidFill>
                  <a:srgbClr val="414617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617"/>
                </a:solidFill>
                <a:latin typeface="Calibri"/>
                <a:cs typeface="Calibri"/>
              </a:rPr>
              <a:t>Suite</a:t>
            </a:r>
            <a:r>
              <a:rPr dirty="0" sz="1100" spc="-40">
                <a:solidFill>
                  <a:srgbClr val="414617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414617"/>
                </a:solidFill>
                <a:latin typeface="Calibri"/>
                <a:cs typeface="Calibri"/>
              </a:rPr>
              <a:t>220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100" spc="-20">
                <a:solidFill>
                  <a:srgbClr val="414617"/>
                </a:solidFill>
                <a:latin typeface="Calibri"/>
                <a:cs typeface="Calibri"/>
              </a:rPr>
              <a:t>Sacramento,</a:t>
            </a:r>
            <a:r>
              <a:rPr dirty="0" sz="1100" spc="-40">
                <a:solidFill>
                  <a:srgbClr val="414617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617"/>
                </a:solidFill>
                <a:latin typeface="Calibri"/>
                <a:cs typeface="Calibri"/>
              </a:rPr>
              <a:t>CA</a:t>
            </a:r>
            <a:r>
              <a:rPr dirty="0" sz="1100" spc="-5">
                <a:solidFill>
                  <a:srgbClr val="414617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617"/>
                </a:solidFill>
                <a:latin typeface="Calibri"/>
                <a:cs typeface="Calibri"/>
              </a:rPr>
              <a:t>95834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100" i="1">
                <a:solidFill>
                  <a:srgbClr val="414617"/>
                </a:solidFill>
                <a:latin typeface="Calibri"/>
                <a:cs typeface="Calibri"/>
              </a:rPr>
              <a:t>t:</a:t>
            </a:r>
            <a:r>
              <a:rPr dirty="0" sz="1100" spc="-15" i="1">
                <a:solidFill>
                  <a:srgbClr val="414617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617"/>
                </a:solidFill>
                <a:latin typeface="Calibri"/>
                <a:cs typeface="Calibri"/>
              </a:rPr>
              <a:t>916.263.3600</a:t>
            </a:r>
            <a:r>
              <a:rPr dirty="0" sz="1100" spc="475">
                <a:solidFill>
                  <a:srgbClr val="414617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414617"/>
                </a:solidFill>
                <a:latin typeface="Calibri"/>
                <a:cs typeface="Calibri"/>
              </a:rPr>
              <a:t>f:</a:t>
            </a:r>
            <a:r>
              <a:rPr dirty="0" sz="1100" spc="15" i="1">
                <a:solidFill>
                  <a:srgbClr val="414617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617"/>
                </a:solidFill>
                <a:latin typeface="Calibri"/>
                <a:cs typeface="Calibri"/>
              </a:rPr>
              <a:t>916.263.3613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u="sng" sz="1100" spc="-10">
                <a:solidFill>
                  <a:srgbClr val="414617"/>
                </a:solidFill>
                <a:uFill>
                  <a:solidFill>
                    <a:srgbClr val="414617"/>
                  </a:solidFill>
                </a:uFill>
                <a:latin typeface="Calibri"/>
                <a:cs typeface="Calibri"/>
                <a:hlinkClick r:id="rId2"/>
              </a:rPr>
              <a:t>www.cpshr.us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150" rIns="0" bIns="0" rtlCol="0" vert="horz">
            <a:spAutoFit/>
          </a:bodyPr>
          <a:lstStyle/>
          <a:p>
            <a:pPr algn="ctr" marR="109855">
              <a:lnSpc>
                <a:spcPct val="100000"/>
              </a:lnSpc>
              <a:spcBef>
                <a:spcPts val="450"/>
              </a:spcBef>
            </a:pPr>
            <a:r>
              <a:rPr dirty="0"/>
              <a:t>CPS</a:t>
            </a:r>
            <a:r>
              <a:rPr dirty="0" spc="204"/>
              <a:t> </a:t>
            </a:r>
            <a:r>
              <a:rPr dirty="0"/>
              <a:t>HR</a:t>
            </a:r>
            <a:r>
              <a:rPr dirty="0" spc="190"/>
              <a:t> </a:t>
            </a:r>
            <a:r>
              <a:rPr dirty="0"/>
              <a:t>Board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190"/>
              <a:t> </a:t>
            </a:r>
            <a:r>
              <a:rPr dirty="0" spc="-10"/>
              <a:t>Directors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3600">
                <a:solidFill>
                  <a:srgbClr val="780029"/>
                </a:solidFill>
              </a:rPr>
              <a:t>Board</a:t>
            </a:r>
            <a:r>
              <a:rPr dirty="0" sz="3600" spc="-240">
                <a:solidFill>
                  <a:srgbClr val="780029"/>
                </a:solidFill>
              </a:rPr>
              <a:t> </a:t>
            </a:r>
            <a:r>
              <a:rPr dirty="0" sz="3600">
                <a:solidFill>
                  <a:srgbClr val="780029"/>
                </a:solidFill>
              </a:rPr>
              <a:t>Meeting</a:t>
            </a:r>
            <a:r>
              <a:rPr dirty="0" sz="3600" spc="-240">
                <a:solidFill>
                  <a:srgbClr val="780029"/>
                </a:solidFill>
              </a:rPr>
              <a:t> </a:t>
            </a:r>
            <a:r>
              <a:rPr dirty="0" sz="3600" spc="-10">
                <a:solidFill>
                  <a:srgbClr val="780029"/>
                </a:solidFill>
              </a:rPr>
              <a:t>Agenda</a:t>
            </a:r>
            <a:endParaRPr sz="3600"/>
          </a:p>
        </p:txBody>
      </p:sp>
      <p:sp>
        <p:nvSpPr>
          <p:cNvPr id="4" name="object 4" descr=""/>
          <p:cNvSpPr txBox="1"/>
          <p:nvPr/>
        </p:nvSpPr>
        <p:spPr>
          <a:xfrm>
            <a:off x="2193574" y="3353814"/>
            <a:ext cx="3354704" cy="709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 spc="-35" b="1">
                <a:solidFill>
                  <a:srgbClr val="780029"/>
                </a:solidFill>
                <a:latin typeface="Century Gothic"/>
                <a:cs typeface="Century Gothic"/>
              </a:rPr>
              <a:t>Friday,</a:t>
            </a:r>
            <a:r>
              <a:rPr dirty="0" sz="2200" spc="-15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spc="-40" b="1">
                <a:solidFill>
                  <a:srgbClr val="780029"/>
                </a:solidFill>
                <a:latin typeface="Century Gothic"/>
                <a:cs typeface="Century Gothic"/>
              </a:rPr>
              <a:t>November</a:t>
            </a:r>
            <a:r>
              <a:rPr dirty="0" sz="2200" spc="-8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b="1">
                <a:solidFill>
                  <a:srgbClr val="780029"/>
                </a:solidFill>
                <a:latin typeface="Century Gothic"/>
                <a:cs typeface="Century Gothic"/>
              </a:rPr>
              <a:t>8,</a:t>
            </a:r>
            <a:r>
              <a:rPr dirty="0" sz="2200" spc="-9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spc="-20" b="1">
                <a:solidFill>
                  <a:srgbClr val="780029"/>
                </a:solidFill>
                <a:latin typeface="Century Gothic"/>
                <a:cs typeface="Century Gothic"/>
              </a:rPr>
              <a:t>2024</a:t>
            </a:r>
            <a:endParaRPr sz="2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200" spc="-30" b="1">
                <a:solidFill>
                  <a:srgbClr val="780029"/>
                </a:solidFill>
                <a:latin typeface="Century Gothic"/>
                <a:cs typeface="Century Gothic"/>
              </a:rPr>
              <a:t>9:00</a:t>
            </a:r>
            <a:r>
              <a:rPr dirty="0" sz="2200" spc="-1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b="1">
                <a:solidFill>
                  <a:srgbClr val="780029"/>
                </a:solidFill>
                <a:latin typeface="Century Gothic"/>
                <a:cs typeface="Century Gothic"/>
              </a:rPr>
              <a:t>AM</a:t>
            </a:r>
            <a:r>
              <a:rPr dirty="0" sz="2200" spc="-1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spc="-25" b="1">
                <a:solidFill>
                  <a:srgbClr val="780029"/>
                </a:solidFill>
                <a:latin typeface="Century Gothic"/>
                <a:cs typeface="Century Gothic"/>
              </a:rPr>
              <a:t>PST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1352" y="9131049"/>
            <a:ext cx="5943600" cy="241300"/>
            <a:chOff x="911352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17448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1352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04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108" y="235966"/>
                  </a:lnTo>
                  <a:lnTo>
                    <a:pt x="6108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0643" y="1116710"/>
            <a:ext cx="5977890" cy="5366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Closed</a:t>
            </a:r>
            <a:r>
              <a:rPr dirty="0" u="sng" sz="11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Session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1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CPS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HR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Consulting</a:t>
            </a:r>
            <a:r>
              <a:rPr dirty="0" u="sng" sz="11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1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Board</a:t>
            </a:r>
            <a:r>
              <a:rPr dirty="0" u="sng" sz="11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Arial"/>
              <a:cs typeface="Arial"/>
            </a:endParaRPr>
          </a:p>
          <a:p>
            <a:pPr marL="12700" marR="106680">
              <a:lnSpc>
                <a:spcPts val="1310"/>
              </a:lnSpc>
            </a:pPr>
            <a:r>
              <a:rPr dirty="0" sz="1100">
                <a:latin typeface="Arial"/>
                <a:cs typeface="Arial"/>
              </a:rPr>
              <a:t>Closed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Session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called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order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9:34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a.m.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PDT.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following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along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Greenwell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attendance:</a:t>
            </a:r>
            <a:endParaRPr sz="1100">
              <a:latin typeface="Arial"/>
              <a:cs typeface="Arial"/>
            </a:endParaRPr>
          </a:p>
          <a:p>
            <a:pPr marL="12700" marR="3304540">
              <a:lnSpc>
                <a:spcPct val="96000"/>
              </a:lnSpc>
              <a:spcBef>
                <a:spcPts val="1150"/>
              </a:spcBef>
            </a:pP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Ross,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Plano,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TX,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Vice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Chair </a:t>
            </a:r>
            <a:r>
              <a:rPr dirty="0" sz="1100">
                <a:latin typeface="Arial"/>
                <a:cs typeface="Arial"/>
              </a:rPr>
              <a:t>Carla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Romine,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Plano,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TX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(Alternate) </a:t>
            </a:r>
            <a:r>
              <a:rPr dirty="0" sz="1100">
                <a:latin typeface="Arial"/>
                <a:cs typeface="Arial"/>
              </a:rPr>
              <a:t>Vince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Zamora,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NV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Linda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Andal,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  <a:p>
            <a:pPr marL="12700" marR="3211195">
              <a:lnSpc>
                <a:spcPts val="1310"/>
              </a:lnSpc>
              <a:spcBef>
                <a:spcPts val="30"/>
              </a:spcBef>
            </a:pPr>
            <a:r>
              <a:rPr dirty="0" sz="1100">
                <a:latin typeface="Arial"/>
                <a:cs typeface="Arial"/>
              </a:rPr>
              <a:t>Joseph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Hsieh,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CA </a:t>
            </a:r>
            <a:r>
              <a:rPr dirty="0" sz="1100">
                <a:latin typeface="Arial"/>
                <a:cs typeface="Arial"/>
              </a:rPr>
              <a:t>Maria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Ciro,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Pinellas,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(Alternate)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55"/>
              </a:lnSpc>
            </a:pPr>
            <a:r>
              <a:rPr dirty="0" sz="1100">
                <a:latin typeface="Arial"/>
                <a:cs typeface="Arial"/>
              </a:rPr>
              <a:t>Joanette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Freeman,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Mecklenburg,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(joined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9:59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am)</a:t>
            </a:r>
            <a:endParaRPr sz="1100">
              <a:latin typeface="Arial"/>
              <a:cs typeface="Arial"/>
            </a:endParaRPr>
          </a:p>
          <a:p>
            <a:pPr marL="12700" marR="302260">
              <a:lnSpc>
                <a:spcPts val="2500"/>
              </a:lnSpc>
              <a:spcBef>
                <a:spcPts val="20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Greenwell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discuss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CEO’s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performance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evaluation. </a:t>
            </a:r>
            <a:r>
              <a:rPr dirty="0" sz="1100">
                <a:latin typeface="Arial"/>
                <a:cs typeface="Arial"/>
              </a:rPr>
              <a:t>Closed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Session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adjourned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10:35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a.m.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PDT.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Open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Session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100" spc="-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CPS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HR</a:t>
            </a:r>
            <a:r>
              <a:rPr dirty="0" u="sng" sz="11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Consulting</a:t>
            </a:r>
            <a:r>
              <a:rPr dirty="0" u="sng" sz="11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1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Board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Arial"/>
              <a:cs typeface="Arial"/>
            </a:endParaRPr>
          </a:p>
          <a:p>
            <a:pPr marL="12700" marR="325120" indent="-635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Open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Session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called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order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10:46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a.m.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PDT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Ross,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Vice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Chair.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 Members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senior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attending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introduced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themselves.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Oath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Office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>
                <a:latin typeface="Arial"/>
                <a:cs typeface="Arial"/>
              </a:rPr>
              <a:t>Wade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Childress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sworn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Pinellas,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representative.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Items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 spc="-10" b="1" i="1">
                <a:latin typeface="Arial"/>
                <a:cs typeface="Arial"/>
              </a:rPr>
              <a:t>Attachment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#1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Approval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of</a:t>
            </a:r>
            <a:r>
              <a:rPr dirty="0" sz="1100" spc="-2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the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March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8,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2024,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Board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Meeting</a:t>
            </a:r>
            <a:r>
              <a:rPr dirty="0" sz="1100" spc="-5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Minutes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algn="just" marL="13335" marR="5080" indent="-635">
              <a:lnSpc>
                <a:spcPct val="986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minutes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approval.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no </a:t>
            </a:r>
            <a:r>
              <a:rPr dirty="0" sz="1100">
                <a:latin typeface="Arial"/>
                <a:cs typeface="Arial"/>
              </a:rPr>
              <a:t>comments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minutes.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approved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Minutes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Meeting.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2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358562" y="6580397"/>
            <a:ext cx="527685" cy="5156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 spc="-10">
                <a:latin typeface="Arial"/>
                <a:cs typeface="Arial"/>
              </a:rPr>
              <a:t>Motion: </a:t>
            </a:r>
            <a:r>
              <a:rPr dirty="0" sz="1100" spc="-25">
                <a:latin typeface="Arial"/>
                <a:cs typeface="Arial"/>
              </a:rPr>
              <a:t>Second: </a:t>
            </a:r>
            <a:r>
              <a:rPr dirty="0" sz="1100" spc="-10">
                <a:latin typeface="Arial"/>
                <a:cs typeface="Arial"/>
              </a:rPr>
              <a:t>Vote: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72999" y="6587828"/>
            <a:ext cx="1921510" cy="360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155"/>
              </a:spcBef>
            </a:pPr>
            <a:r>
              <a:rPr dirty="0" sz="1100" spc="-10">
                <a:latin typeface="Arial"/>
                <a:cs typeface="Arial"/>
              </a:rPr>
              <a:t>Freeman,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Mecklenburg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 Hsieh,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1624" y="7061310"/>
            <a:ext cx="5373370" cy="183388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383665" marR="2355850">
              <a:lnSpc>
                <a:spcPct val="95700"/>
              </a:lnSpc>
              <a:spcBef>
                <a:spcPts val="160"/>
              </a:spcBef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</a:t>
            </a:r>
            <a:r>
              <a:rPr dirty="0" sz="1100" spc="400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</a:t>
            </a:r>
            <a:r>
              <a:rPr dirty="0" sz="1100" spc="365">
                <a:latin typeface="Arial"/>
                <a:cs typeface="Arial"/>
              </a:rPr>
              <a:t>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Mecklenburg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Pinellas County</a:t>
            </a:r>
            <a:r>
              <a:rPr dirty="0" sz="1100" spc="415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  <a:p>
            <a:pPr marL="1383665" marR="2183130">
              <a:lnSpc>
                <a:spcPts val="1300"/>
              </a:lnSpc>
              <a:spcBef>
                <a:spcPts val="45"/>
              </a:spcBef>
              <a:tabLst>
                <a:tab pos="2755265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10">
                <a:latin typeface="Arial"/>
                <a:cs typeface="Arial"/>
              </a:rPr>
              <a:t>Hayward</a:t>
            </a:r>
            <a:r>
              <a:rPr dirty="0" sz="1100" spc="-25">
                <a:latin typeface="Arial"/>
                <a:cs typeface="Arial"/>
              </a:rPr>
              <a:t> USD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Absent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</a:pPr>
            <a:r>
              <a:rPr dirty="0" sz="1100" spc="-10" b="1" i="1">
                <a:latin typeface="Arial"/>
                <a:cs typeface="Arial"/>
              </a:rPr>
              <a:t>Attachment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#2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Election</a:t>
            </a:r>
            <a:r>
              <a:rPr dirty="0" sz="1100" spc="-5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of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Board</a:t>
            </a:r>
            <a:r>
              <a:rPr dirty="0" sz="1100" spc="-1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Officers</a:t>
            </a:r>
            <a:r>
              <a:rPr dirty="0" sz="1100" spc="-7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and</a:t>
            </a:r>
            <a:r>
              <a:rPr dirty="0" sz="1100" spc="-10" b="1" i="1">
                <a:latin typeface="Arial"/>
                <a:cs typeface="Arial"/>
              </a:rPr>
              <a:t> Appointment</a:t>
            </a:r>
            <a:r>
              <a:rPr dirty="0" sz="1100" spc="-5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of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Board</a:t>
            </a:r>
            <a:r>
              <a:rPr dirty="0" sz="1100" spc="-10" b="1" i="1">
                <a:latin typeface="Arial"/>
                <a:cs typeface="Arial"/>
              </a:rPr>
              <a:t> Committee</a:t>
            </a:r>
            <a:r>
              <a:rPr dirty="0" sz="1100" spc="-10" b="1" i="1">
                <a:latin typeface="Arial"/>
                <a:cs typeface="Arial"/>
              </a:rPr>
              <a:t> Members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1352" y="9131049"/>
            <a:ext cx="5943600" cy="241300"/>
            <a:chOff x="911352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17448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1352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04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108" y="235966"/>
                  </a:lnTo>
                  <a:lnTo>
                    <a:pt x="6108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0490" y="1124458"/>
            <a:ext cx="5906135" cy="117538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483234">
              <a:lnSpc>
                <a:spcPts val="131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Every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two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years,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makes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decisions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about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officers.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election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2026.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10"/>
              </a:lnSpc>
            </a:pPr>
            <a:r>
              <a:rPr dirty="0" sz="1100">
                <a:latin typeface="Arial"/>
                <a:cs typeface="Arial"/>
              </a:rPr>
              <a:t>Another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who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subcommittees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for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100">
                <a:latin typeface="Arial"/>
                <a:cs typeface="Arial"/>
              </a:rPr>
              <a:t>Linda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nominated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Chair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accepted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nomination.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3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357288" y="2409464"/>
            <a:ext cx="527685" cy="524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dirty="0" sz="1100" spc="-10">
                <a:latin typeface="Arial"/>
                <a:cs typeface="Arial"/>
              </a:rPr>
              <a:t>Motion: </a:t>
            </a:r>
            <a:r>
              <a:rPr dirty="0" sz="1100" spc="-25">
                <a:latin typeface="Arial"/>
                <a:cs typeface="Arial"/>
              </a:rPr>
              <a:t>Second: </a:t>
            </a:r>
            <a:r>
              <a:rPr dirty="0" sz="1100" spc="-10">
                <a:latin typeface="Arial"/>
                <a:cs typeface="Arial"/>
              </a:rPr>
              <a:t>Vote: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71725" y="2409464"/>
            <a:ext cx="1676400" cy="360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-635">
              <a:lnSpc>
                <a:spcPts val="131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Andal,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Anaheim Hsieh,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2005" y="2885050"/>
            <a:ext cx="1644650" cy="5156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</a:t>
            </a:r>
            <a:r>
              <a:rPr dirty="0" sz="1100" spc="400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</a:t>
            </a:r>
            <a:r>
              <a:rPr dirty="0" sz="1100" spc="365">
                <a:latin typeface="Arial"/>
                <a:cs typeface="Arial"/>
              </a:rPr>
              <a:t>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Mecklenburg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72005" y="3366524"/>
            <a:ext cx="998219" cy="360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Pinellas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26835" y="3366524"/>
            <a:ext cx="271145" cy="360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29209" marR="5080" indent="-17145">
              <a:lnSpc>
                <a:spcPts val="1310"/>
              </a:lnSpc>
              <a:spcBef>
                <a:spcPts val="155"/>
              </a:spcBef>
            </a:pP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4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0350" y="3697274"/>
            <a:ext cx="4872355" cy="99885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384300" marR="1682750">
              <a:lnSpc>
                <a:spcPts val="1300"/>
              </a:lnSpc>
              <a:spcBef>
                <a:spcPts val="165"/>
              </a:spcBef>
              <a:tabLst>
                <a:tab pos="2755900" algn="l"/>
              </a:tabLst>
            </a:pP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10">
                <a:latin typeface="Arial"/>
                <a:cs typeface="Arial"/>
              </a:rPr>
              <a:t>Hayward</a:t>
            </a:r>
            <a:r>
              <a:rPr dirty="0" sz="1100" spc="-25">
                <a:latin typeface="Arial"/>
                <a:cs typeface="Arial"/>
              </a:rPr>
              <a:t> USD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Absent</a:t>
            </a:r>
            <a:endParaRPr sz="11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1155"/>
              </a:spcBef>
            </a:pPr>
            <a:r>
              <a:rPr dirty="0" sz="1100" spc="-10" b="1" i="1">
                <a:latin typeface="Arial"/>
                <a:cs typeface="Arial"/>
              </a:rPr>
              <a:t>Resolution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</a:t>
            </a:r>
            <a:r>
              <a:rPr dirty="0" sz="1100" spc="1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24-</a:t>
            </a:r>
            <a:r>
              <a:rPr dirty="0" sz="1100" spc="-25" b="1" i="1">
                <a:latin typeface="Arial"/>
                <a:cs typeface="Arial"/>
              </a:rPr>
              <a:t>02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nominated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Joseph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Vice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Chair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Joseph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accepted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nomination.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57709" y="4813751"/>
            <a:ext cx="527685" cy="5156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 spc="-10">
                <a:latin typeface="Arial"/>
                <a:cs typeface="Arial"/>
              </a:rPr>
              <a:t>Motion: </a:t>
            </a:r>
            <a:r>
              <a:rPr dirty="0" sz="1100" spc="-25">
                <a:latin typeface="Arial"/>
                <a:cs typeface="Arial"/>
              </a:rPr>
              <a:t>Second: </a:t>
            </a:r>
            <a:r>
              <a:rPr dirty="0" sz="1100" spc="-10">
                <a:latin typeface="Arial"/>
                <a:cs typeface="Arial"/>
              </a:rPr>
              <a:t>Vote: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272005" y="4821182"/>
            <a:ext cx="1428750" cy="360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Ross,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 </a:t>
            </a:r>
            <a:r>
              <a:rPr dirty="0" sz="1100">
                <a:latin typeface="Arial"/>
                <a:cs typeface="Arial"/>
              </a:rPr>
              <a:t>Andal,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Anaheim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00771" y="5294664"/>
            <a:ext cx="5671185" cy="181102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384300" marR="2653665">
              <a:lnSpc>
                <a:spcPct val="95700"/>
              </a:lnSpc>
              <a:spcBef>
                <a:spcPts val="160"/>
              </a:spcBef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</a:t>
            </a:r>
            <a:r>
              <a:rPr dirty="0" sz="1100" spc="400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</a:t>
            </a:r>
            <a:r>
              <a:rPr dirty="0" sz="1100" spc="365">
                <a:latin typeface="Arial"/>
                <a:cs typeface="Arial"/>
              </a:rPr>
              <a:t>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Mecklenburg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Pinellas County</a:t>
            </a:r>
            <a:r>
              <a:rPr dirty="0" sz="1100" spc="415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  <a:p>
            <a:pPr marL="1384300" marR="2481580">
              <a:lnSpc>
                <a:spcPts val="1300"/>
              </a:lnSpc>
              <a:spcBef>
                <a:spcPts val="50"/>
              </a:spcBef>
              <a:tabLst>
                <a:tab pos="2755900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10">
                <a:latin typeface="Arial"/>
                <a:cs typeface="Arial"/>
              </a:rPr>
              <a:t>Hayward</a:t>
            </a:r>
            <a:r>
              <a:rPr dirty="0" sz="1100" spc="-25">
                <a:latin typeface="Arial"/>
                <a:cs typeface="Arial"/>
              </a:rPr>
              <a:t> USD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Absent</a:t>
            </a:r>
            <a:endParaRPr sz="1100">
              <a:latin typeface="Arial"/>
              <a:cs typeface="Arial"/>
            </a:endParaRPr>
          </a:p>
          <a:p>
            <a:pPr algn="just" marL="1384300">
              <a:lnSpc>
                <a:spcPct val="100000"/>
              </a:lnSpc>
              <a:spcBef>
                <a:spcPts val="1150"/>
              </a:spcBef>
            </a:pPr>
            <a:r>
              <a:rPr dirty="0" sz="1100" spc="-10" b="1" i="1">
                <a:latin typeface="Arial"/>
                <a:cs typeface="Arial"/>
              </a:rPr>
              <a:t>Resolution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</a:t>
            </a:r>
            <a:r>
              <a:rPr dirty="0" sz="1100" spc="1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24-</a:t>
            </a:r>
            <a:r>
              <a:rPr dirty="0" sz="1100" spc="-25" b="1" i="1">
                <a:latin typeface="Arial"/>
                <a:cs typeface="Arial"/>
              </a:rPr>
              <a:t>03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>
                <a:latin typeface="Arial"/>
                <a:cs typeface="Arial"/>
              </a:rPr>
              <a:t>Vince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volunteered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Member-</a:t>
            </a:r>
            <a:r>
              <a:rPr dirty="0" sz="1100">
                <a:latin typeface="Arial"/>
                <a:cs typeface="Arial"/>
              </a:rPr>
              <a:t>at-Large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Committee.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57989" y="7223366"/>
            <a:ext cx="527685" cy="5156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 spc="-10">
                <a:latin typeface="Arial"/>
                <a:cs typeface="Arial"/>
              </a:rPr>
              <a:t>Motion: </a:t>
            </a:r>
            <a:r>
              <a:rPr dirty="0" sz="1100" spc="-25">
                <a:latin typeface="Arial"/>
                <a:cs typeface="Arial"/>
              </a:rPr>
              <a:t>Second: </a:t>
            </a:r>
            <a:r>
              <a:rPr dirty="0" sz="1100" spc="-10">
                <a:latin typeface="Arial"/>
                <a:cs typeface="Arial"/>
              </a:rPr>
              <a:t>Vote: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272426" y="7218739"/>
            <a:ext cx="1676400" cy="360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5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Ross,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dirty="0" sz="1100" spc="-10">
                <a:latin typeface="Arial"/>
                <a:cs typeface="Arial"/>
              </a:rPr>
              <a:t>Hsieh,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272426" y="7711149"/>
            <a:ext cx="1840230" cy="11842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2700" marR="200660">
              <a:lnSpc>
                <a:spcPct val="98500"/>
              </a:lnSpc>
              <a:spcBef>
                <a:spcPts val="120"/>
              </a:spcBef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</a:t>
            </a:r>
            <a:r>
              <a:rPr dirty="0" sz="1100" spc="400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</a:t>
            </a:r>
            <a:r>
              <a:rPr dirty="0" sz="1100" spc="365">
                <a:latin typeface="Arial"/>
                <a:cs typeface="Arial"/>
              </a:rPr>
              <a:t>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Mecklenburg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Pinellas County</a:t>
            </a:r>
            <a:r>
              <a:rPr dirty="0" sz="1100" spc="415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ts val="1200"/>
              </a:lnSpc>
              <a:tabLst>
                <a:tab pos="1383665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  <a:p>
            <a:pPr algn="just" marL="13335" marR="5080">
              <a:lnSpc>
                <a:spcPts val="1300"/>
              </a:lnSpc>
              <a:spcBef>
                <a:spcPts val="145"/>
              </a:spcBef>
              <a:tabLst>
                <a:tab pos="1384935" algn="l"/>
              </a:tabLst>
            </a:pPr>
            <a:r>
              <a:rPr dirty="0" sz="1100">
                <a:latin typeface="Arial"/>
                <a:cs typeface="Arial"/>
              </a:rPr>
              <a:t>Sacramento</a:t>
            </a:r>
            <a:r>
              <a:rPr dirty="0" sz="1100" spc="18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350">
                <a:latin typeface="Arial"/>
                <a:cs typeface="Arial"/>
              </a:rPr>
              <a:t>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10">
                <a:latin typeface="Arial"/>
                <a:cs typeface="Arial"/>
              </a:rPr>
              <a:t>Hayward</a:t>
            </a:r>
            <a:r>
              <a:rPr dirty="0" sz="1100" spc="-25">
                <a:latin typeface="Arial"/>
                <a:cs typeface="Arial"/>
              </a:rPr>
              <a:t> USD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Absent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1352" y="9131049"/>
            <a:ext cx="5943600" cy="241300"/>
            <a:chOff x="911352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17448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1352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04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108" y="235966"/>
                  </a:lnTo>
                  <a:lnTo>
                    <a:pt x="6108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0725" y="1116710"/>
            <a:ext cx="5975985" cy="857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84300">
              <a:lnSpc>
                <a:spcPct val="100000"/>
              </a:lnSpc>
              <a:spcBef>
                <a:spcPts val="100"/>
              </a:spcBef>
            </a:pPr>
            <a:r>
              <a:rPr dirty="0" sz="1100" spc="-10" b="1" i="1">
                <a:latin typeface="Arial"/>
                <a:cs typeface="Arial"/>
              </a:rPr>
              <a:t>Resolution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</a:t>
            </a:r>
            <a:r>
              <a:rPr dirty="0" sz="1100" spc="1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24-</a:t>
            </a:r>
            <a:r>
              <a:rPr dirty="0" sz="1100" spc="-25" b="1" i="1">
                <a:latin typeface="Arial"/>
                <a:cs typeface="Arial"/>
              </a:rPr>
              <a:t>04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86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Joanette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volunteered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along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Linda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Vince </a:t>
            </a:r>
            <a:r>
              <a:rPr dirty="0" sz="1100">
                <a:latin typeface="Arial"/>
                <a:cs typeface="Arial"/>
              </a:rPr>
              <a:t>who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agreed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committee.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Wade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Fernando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Finance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Audit Committee.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4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357663" y="2082323"/>
            <a:ext cx="527685" cy="5156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 spc="-10">
                <a:latin typeface="Arial"/>
                <a:cs typeface="Arial"/>
              </a:rPr>
              <a:t>Motion: </a:t>
            </a:r>
            <a:r>
              <a:rPr dirty="0" sz="1100" spc="-25">
                <a:latin typeface="Arial"/>
                <a:cs typeface="Arial"/>
              </a:rPr>
              <a:t>Second: </a:t>
            </a:r>
            <a:r>
              <a:rPr dirty="0" sz="1100" spc="-10">
                <a:latin typeface="Arial"/>
                <a:cs typeface="Arial"/>
              </a:rPr>
              <a:t>Vote: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72099" y="2077697"/>
            <a:ext cx="1676400" cy="360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5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Ross,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dirty="0" sz="1100" spc="-10">
                <a:latin typeface="Arial"/>
                <a:cs typeface="Arial"/>
              </a:rPr>
              <a:t>Hsieh,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99743" y="2570107"/>
            <a:ext cx="5979795" cy="60045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384935" marR="2963545">
              <a:lnSpc>
                <a:spcPct val="98500"/>
              </a:lnSpc>
              <a:spcBef>
                <a:spcPts val="120"/>
              </a:spcBef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</a:t>
            </a:r>
            <a:r>
              <a:rPr dirty="0" sz="1100" spc="400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</a:t>
            </a:r>
            <a:r>
              <a:rPr dirty="0" sz="1100" spc="365">
                <a:latin typeface="Arial"/>
                <a:cs typeface="Arial"/>
              </a:rPr>
              <a:t>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Mecklenburg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Pinellas County</a:t>
            </a:r>
            <a:r>
              <a:rPr dirty="0" sz="1100" spc="415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  <a:p>
            <a:pPr algn="just" marL="1384935">
              <a:lnSpc>
                <a:spcPts val="1200"/>
              </a:lnSpc>
              <a:tabLst>
                <a:tab pos="2756535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  <a:p>
            <a:pPr algn="just" marL="1384300" marR="2773045">
              <a:lnSpc>
                <a:spcPts val="1300"/>
              </a:lnSpc>
              <a:spcBef>
                <a:spcPts val="145"/>
              </a:spcBef>
              <a:tabLst>
                <a:tab pos="2755900" algn="l"/>
              </a:tabLst>
            </a:pPr>
            <a:r>
              <a:rPr dirty="0" sz="1100">
                <a:latin typeface="Arial"/>
                <a:cs typeface="Arial"/>
              </a:rPr>
              <a:t>Sacramento</a:t>
            </a:r>
            <a:r>
              <a:rPr dirty="0" sz="1100" spc="19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350">
                <a:latin typeface="Arial"/>
                <a:cs typeface="Arial"/>
              </a:rPr>
              <a:t>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10">
                <a:latin typeface="Arial"/>
                <a:cs typeface="Arial"/>
              </a:rPr>
              <a:t>Hayward</a:t>
            </a:r>
            <a:r>
              <a:rPr dirty="0" sz="1100" spc="-25">
                <a:latin typeface="Arial"/>
                <a:cs typeface="Arial"/>
              </a:rPr>
              <a:t> USD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Absent</a:t>
            </a:r>
            <a:endParaRPr sz="1100">
              <a:latin typeface="Arial"/>
              <a:cs typeface="Arial"/>
            </a:endParaRPr>
          </a:p>
          <a:p>
            <a:pPr algn="just" marL="1384300">
              <a:lnSpc>
                <a:spcPct val="100000"/>
              </a:lnSpc>
              <a:spcBef>
                <a:spcPts val="1160"/>
              </a:spcBef>
            </a:pPr>
            <a:r>
              <a:rPr dirty="0" sz="1100" spc="-10" b="1" i="1">
                <a:latin typeface="Arial"/>
                <a:cs typeface="Arial"/>
              </a:rPr>
              <a:t>Resolution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</a:t>
            </a:r>
            <a:r>
              <a:rPr dirty="0" sz="1100" spc="1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24-</a:t>
            </a:r>
            <a:r>
              <a:rPr dirty="0" sz="1100" spc="-25" b="1" i="1">
                <a:latin typeface="Arial"/>
                <a:cs typeface="Arial"/>
              </a:rPr>
              <a:t>05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Arial"/>
              <a:cs typeface="Arial"/>
            </a:endParaRPr>
          </a:p>
          <a:p>
            <a:pPr marL="12700" marR="82550">
              <a:lnSpc>
                <a:spcPts val="1300"/>
              </a:lnSpc>
            </a:pPr>
            <a:r>
              <a:rPr dirty="0" sz="1100" spc="-20" b="1" i="1">
                <a:latin typeface="Arial"/>
                <a:cs typeface="Arial"/>
              </a:rPr>
              <a:t>Attachment</a:t>
            </a:r>
            <a:r>
              <a:rPr dirty="0" sz="1100" spc="-5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#3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Approval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of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the</a:t>
            </a:r>
            <a:r>
              <a:rPr dirty="0" sz="1100" spc="-5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FY2025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Strategic</a:t>
            </a:r>
            <a:r>
              <a:rPr dirty="0" sz="1100" spc="-5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Plan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and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FY2025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Budget</a:t>
            </a:r>
            <a:r>
              <a:rPr dirty="0" sz="1100" spc="-5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(under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separate</a:t>
            </a:r>
            <a:r>
              <a:rPr dirty="0" sz="1100" spc="-10" b="1" i="1">
                <a:latin typeface="Arial"/>
                <a:cs typeface="Arial"/>
              </a:rPr>
              <a:t> cover)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12700" marR="81280" indent="-635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proposed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FY2025 </a:t>
            </a:r>
            <a:r>
              <a:rPr dirty="0" sz="1100" spc="-10">
                <a:latin typeface="Arial"/>
                <a:cs typeface="Arial"/>
              </a:rPr>
              <a:t>Strategic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FY2025 </a:t>
            </a:r>
            <a:r>
              <a:rPr dirty="0" sz="1100" spc="-10">
                <a:latin typeface="Arial"/>
                <a:cs typeface="Arial"/>
              </a:rPr>
              <a:t>Budget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documents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outline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direction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 spc="-10">
                <a:latin typeface="Arial"/>
                <a:cs typeface="Arial"/>
              </a:rPr>
              <a:t>organization.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12700" marR="78740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reviewed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FY2025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Initiatives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graphic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goals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measure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progress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throughout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marL="12700" marR="1436370">
              <a:lnSpc>
                <a:spcPts val="251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Sandy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reviewed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FY2025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assumptions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detail.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highlighted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points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were: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algn="just" marL="331470" marR="10160" indent="-228600">
              <a:lnSpc>
                <a:spcPct val="98600"/>
              </a:lnSpc>
              <a:buFont typeface="Symbol"/>
              <a:buChar char=""/>
              <a:tabLst>
                <a:tab pos="331470" algn="l"/>
              </a:tabLst>
            </a:pP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includes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$1.7M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Rental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5%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year-over-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increase;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$5.9M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Training revenue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0.5%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increase;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$7.6M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State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Market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19%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year-over-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decrease,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$13.2M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Local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26.5%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year-over-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increase,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$4.8M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Emerging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7%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decrease.</a:t>
            </a:r>
            <a:endParaRPr sz="1100">
              <a:latin typeface="Arial"/>
              <a:cs typeface="Arial"/>
            </a:endParaRPr>
          </a:p>
          <a:p>
            <a:pPr algn="just" marL="330835" indent="-226060">
              <a:lnSpc>
                <a:spcPts val="1290"/>
              </a:lnSpc>
              <a:buFont typeface="Symbol"/>
              <a:buChar char=""/>
              <a:tabLst>
                <a:tab pos="330835" algn="l"/>
                <a:tab pos="333375" algn="l"/>
              </a:tabLst>
            </a:pPr>
            <a:r>
              <a:rPr dirty="0" sz="1150">
                <a:latin typeface="Arial"/>
                <a:cs typeface="Arial"/>
              </a:rPr>
              <a:t>The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labor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budget</a:t>
            </a:r>
            <a:r>
              <a:rPr dirty="0" sz="1150" spc="114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assumes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potential</a:t>
            </a:r>
            <a:r>
              <a:rPr dirty="0" sz="1150" spc="114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3%</a:t>
            </a:r>
            <a:r>
              <a:rPr dirty="0" sz="1150" spc="10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salary</a:t>
            </a:r>
            <a:r>
              <a:rPr dirty="0" sz="1150" spc="10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increases</a:t>
            </a:r>
            <a:r>
              <a:rPr dirty="0" sz="1150" spc="1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moving</a:t>
            </a:r>
            <a:r>
              <a:rPr dirty="0" sz="1150" spc="10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to</a:t>
            </a:r>
            <a:r>
              <a:rPr dirty="0" sz="1150" spc="1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anniversary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date</a:t>
            </a:r>
            <a:endParaRPr sz="1150">
              <a:latin typeface="Arial"/>
              <a:cs typeface="Arial"/>
            </a:endParaRPr>
          </a:p>
          <a:p>
            <a:pPr algn="just" marL="333375" marR="6985" indent="-635">
              <a:lnSpc>
                <a:spcPts val="1320"/>
              </a:lnSpc>
              <a:spcBef>
                <a:spcPts val="70"/>
              </a:spcBef>
            </a:pPr>
            <a:r>
              <a:rPr dirty="0" sz="1150">
                <a:latin typeface="Arial"/>
                <a:cs typeface="Arial"/>
              </a:rPr>
              <a:t>cycle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with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new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compensation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plan.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Some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positions have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been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budgeted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for</a:t>
            </a:r>
            <a:r>
              <a:rPr dirty="0" sz="1150" spc="-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promotions </a:t>
            </a:r>
            <a:r>
              <a:rPr dirty="0" sz="1150">
                <a:latin typeface="Arial"/>
                <a:cs typeface="Arial"/>
              </a:rPr>
              <a:t>in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line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with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development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plans.</a:t>
            </a:r>
            <a:endParaRPr sz="1150">
              <a:latin typeface="Arial"/>
              <a:cs typeface="Arial"/>
            </a:endParaRPr>
          </a:p>
          <a:p>
            <a:pPr algn="just" marL="333375" indent="-227965">
              <a:lnSpc>
                <a:spcPts val="1290"/>
              </a:lnSpc>
              <a:buFont typeface="Symbol"/>
              <a:buChar char=""/>
              <a:tabLst>
                <a:tab pos="333375" algn="l"/>
              </a:tabLst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Operating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Expense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$365.9k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bonus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accrual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period.</a:t>
            </a:r>
            <a:endParaRPr sz="1100">
              <a:latin typeface="Arial"/>
              <a:cs typeface="Arial"/>
            </a:endParaRPr>
          </a:p>
          <a:p>
            <a:pPr algn="just" marL="333375" indent="-2279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33375" algn="l"/>
              </a:tabLst>
            </a:pPr>
            <a:r>
              <a:rPr dirty="0" sz="1100">
                <a:latin typeface="Arial"/>
                <a:cs typeface="Arial"/>
              </a:rPr>
              <a:t>Fringe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benefit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budgeted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12%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considering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rising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health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insurance.</a:t>
            </a:r>
            <a:endParaRPr sz="1100">
              <a:latin typeface="Arial"/>
              <a:cs typeface="Arial"/>
            </a:endParaRPr>
          </a:p>
          <a:p>
            <a:pPr algn="just" marL="330835" marR="6350" indent="-226060">
              <a:lnSpc>
                <a:spcPts val="1300"/>
              </a:lnSpc>
              <a:spcBef>
                <a:spcPts val="130"/>
              </a:spcBef>
              <a:buFont typeface="Symbol"/>
              <a:buChar char=""/>
              <a:tabLst>
                <a:tab pos="333375" algn="l"/>
              </a:tabLst>
            </a:pPr>
            <a:r>
              <a:rPr dirty="0" sz="1150">
                <a:latin typeface="Arial"/>
                <a:cs typeface="Arial"/>
              </a:rPr>
              <a:t>Depreciation</a:t>
            </a:r>
            <a:r>
              <a:rPr dirty="0" sz="1150" spc="10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amortization</a:t>
            </a:r>
            <a:r>
              <a:rPr dirty="0" sz="1150" spc="10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accrual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amounts</a:t>
            </a:r>
            <a:r>
              <a:rPr dirty="0" sz="1150" spc="114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of</a:t>
            </a:r>
            <a:r>
              <a:rPr dirty="0" sz="1150" spc="1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$299k</a:t>
            </a:r>
            <a:r>
              <a:rPr dirty="0" sz="1150" spc="114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are</a:t>
            </a:r>
            <a:r>
              <a:rPr dirty="0" sz="1150" spc="10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included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in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expenses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in </a:t>
            </a:r>
            <a:r>
              <a:rPr dirty="0" sz="1150" spc="-25">
                <a:latin typeface="Arial"/>
                <a:cs typeface="Arial"/>
              </a:rPr>
              <a:t>	</a:t>
            </a:r>
            <a:r>
              <a:rPr dirty="0" sz="1150">
                <a:latin typeface="Arial"/>
                <a:cs typeface="Arial"/>
              </a:rPr>
              <a:t>monthly</a:t>
            </a:r>
            <a:r>
              <a:rPr dirty="0" sz="1150" spc="14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increments.</a:t>
            </a:r>
            <a:r>
              <a:rPr dirty="0" sz="1150" spc="15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The</a:t>
            </a:r>
            <a:r>
              <a:rPr dirty="0" sz="1150" spc="15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depreciation</a:t>
            </a:r>
            <a:r>
              <a:rPr dirty="0" sz="1150" spc="13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figure</a:t>
            </a:r>
            <a:r>
              <a:rPr dirty="0" sz="1150" spc="15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includes</a:t>
            </a:r>
            <a:r>
              <a:rPr dirty="0" sz="1150" spc="14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depreciation</a:t>
            </a:r>
            <a:r>
              <a:rPr dirty="0" sz="1150" spc="15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on</a:t>
            </a:r>
            <a:r>
              <a:rPr dirty="0" sz="1150" spc="15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existing</a:t>
            </a:r>
            <a:r>
              <a:rPr dirty="0" sz="1150" spc="150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assets </a:t>
            </a:r>
            <a:r>
              <a:rPr dirty="0" sz="1150" spc="-10">
                <a:latin typeface="Arial"/>
                <a:cs typeface="Arial"/>
              </a:rPr>
              <a:t>	</a:t>
            </a:r>
            <a:r>
              <a:rPr dirty="0" sz="1150">
                <a:latin typeface="Arial"/>
                <a:cs typeface="Arial"/>
              </a:rPr>
              <a:t>plus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capital</a:t>
            </a:r>
            <a:r>
              <a:rPr dirty="0" sz="1150" spc="-10">
                <a:latin typeface="Arial"/>
                <a:cs typeface="Arial"/>
              </a:rPr>
              <a:t> budget.</a:t>
            </a:r>
            <a:endParaRPr sz="1150">
              <a:latin typeface="Arial"/>
              <a:cs typeface="Arial"/>
            </a:endParaRPr>
          </a:p>
          <a:p>
            <a:pPr algn="just" marL="330835" marR="6350" indent="-226060">
              <a:lnSpc>
                <a:spcPts val="1300"/>
              </a:lnSpc>
              <a:spcBef>
                <a:spcPts val="95"/>
              </a:spcBef>
              <a:buFont typeface="Symbol"/>
              <a:buChar char=""/>
              <a:tabLst>
                <a:tab pos="333375" algn="l"/>
              </a:tabLst>
            </a:pPr>
            <a:r>
              <a:rPr dirty="0" sz="1150">
                <a:latin typeface="Arial"/>
                <a:cs typeface="Arial"/>
              </a:rPr>
              <a:t>Capital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expenditures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of</a:t>
            </a:r>
            <a:r>
              <a:rPr dirty="0" sz="1150" spc="10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$40,000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for</a:t>
            </a:r>
            <a:r>
              <a:rPr dirty="0" sz="1150" spc="8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replacing</a:t>
            </a:r>
            <a:r>
              <a:rPr dirty="0" sz="1150" spc="9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Veeam</a:t>
            </a:r>
            <a:r>
              <a:rPr dirty="0" sz="1150" spc="10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8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VMWare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Servers</a:t>
            </a:r>
            <a:r>
              <a:rPr dirty="0" sz="1150" spc="8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that</a:t>
            </a:r>
            <a:r>
              <a:rPr dirty="0" sz="1150" spc="9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have </a:t>
            </a:r>
            <a:r>
              <a:rPr dirty="0" sz="1150" spc="-20">
                <a:latin typeface="Arial"/>
                <a:cs typeface="Arial"/>
              </a:rPr>
              <a:t>	</a:t>
            </a:r>
            <a:r>
              <a:rPr dirty="0" sz="1150">
                <a:latin typeface="Arial"/>
                <a:cs typeface="Arial"/>
              </a:rPr>
              <a:t>reached</a:t>
            </a:r>
            <a:r>
              <a:rPr dirty="0" sz="1150" spc="-4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the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end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of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their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service</a:t>
            </a:r>
            <a:r>
              <a:rPr dirty="0" sz="1150" spc="-3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life.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1352" y="9131049"/>
            <a:ext cx="5943600" cy="241300"/>
            <a:chOff x="911352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17448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1352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04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108" y="235966"/>
                  </a:lnTo>
                  <a:lnTo>
                    <a:pt x="6108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0210" y="1118235"/>
            <a:ext cx="5981065" cy="5156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 indent="635">
              <a:lnSpc>
                <a:spcPct val="9590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FY2025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Initiatives </a:t>
            </a:r>
            <a:r>
              <a:rPr dirty="0" sz="1100" spc="-25">
                <a:latin typeface="Arial"/>
                <a:cs typeface="Arial"/>
              </a:rPr>
              <a:t>as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FY25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packet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separate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cover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7,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Agenda.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5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357148" y="1766836"/>
            <a:ext cx="527685" cy="524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dirty="0" sz="1100" spc="-10">
                <a:latin typeface="Arial"/>
                <a:cs typeface="Arial"/>
              </a:rPr>
              <a:t>Motion: </a:t>
            </a:r>
            <a:r>
              <a:rPr dirty="0" sz="1100" spc="-25">
                <a:latin typeface="Arial"/>
                <a:cs typeface="Arial"/>
              </a:rPr>
              <a:t>Second: </a:t>
            </a:r>
            <a:r>
              <a:rPr dirty="0" sz="1100" spc="-10">
                <a:latin typeface="Arial"/>
                <a:cs typeface="Arial"/>
              </a:rPr>
              <a:t>Vote: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71444" y="1766836"/>
            <a:ext cx="1921510" cy="360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155"/>
              </a:spcBef>
            </a:pPr>
            <a:r>
              <a:rPr dirty="0" sz="1100" spc="-10">
                <a:latin typeface="Arial"/>
                <a:cs typeface="Arial"/>
              </a:rPr>
              <a:t>Freeman,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Mecklenburg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 </a:t>
            </a:r>
            <a:r>
              <a:rPr dirty="0" sz="1100">
                <a:latin typeface="Arial"/>
                <a:cs typeface="Arial"/>
              </a:rPr>
              <a:t>Andal,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Anaheim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1865" y="2242422"/>
            <a:ext cx="1644650" cy="5156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</a:t>
            </a:r>
            <a:r>
              <a:rPr dirty="0" sz="1100" spc="395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</a:t>
            </a:r>
            <a:r>
              <a:rPr dirty="0" sz="1100" spc="365">
                <a:latin typeface="Arial"/>
                <a:cs typeface="Arial"/>
              </a:rPr>
              <a:t>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Mecklenburg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71865" y="2723897"/>
            <a:ext cx="998219" cy="35560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5"/>
              </a:spcBef>
            </a:pPr>
            <a:r>
              <a:rPr dirty="0" sz="1100">
                <a:latin typeface="Arial"/>
                <a:cs typeface="Arial"/>
              </a:rPr>
              <a:t>Pinellas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26695" y="2723897"/>
            <a:ext cx="271145" cy="35560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9209" marR="5080" indent="-17145">
              <a:lnSpc>
                <a:spcPts val="1270"/>
              </a:lnSpc>
              <a:spcBef>
                <a:spcPts val="185"/>
              </a:spcBef>
            </a:pP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4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0210" y="3046936"/>
            <a:ext cx="5901690" cy="20383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384300" marR="2712085">
              <a:lnSpc>
                <a:spcPts val="1260"/>
              </a:lnSpc>
              <a:spcBef>
                <a:spcPts val="195"/>
              </a:spcBef>
              <a:tabLst>
                <a:tab pos="2755900" algn="l"/>
              </a:tabLst>
            </a:pP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10">
                <a:latin typeface="Arial"/>
                <a:cs typeface="Arial"/>
              </a:rPr>
              <a:t>Hayward</a:t>
            </a:r>
            <a:r>
              <a:rPr dirty="0" sz="1100" spc="-25">
                <a:latin typeface="Arial"/>
                <a:cs typeface="Arial"/>
              </a:rPr>
              <a:t> USD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Absent</a:t>
            </a:r>
            <a:endParaRPr sz="11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1170"/>
              </a:spcBef>
            </a:pPr>
            <a:r>
              <a:rPr dirty="0" sz="1100" spc="-10" b="1" i="1">
                <a:latin typeface="Arial"/>
                <a:cs typeface="Arial"/>
              </a:rPr>
              <a:t>Resolution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</a:t>
            </a:r>
            <a:r>
              <a:rPr dirty="0" sz="1100" spc="1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24-</a:t>
            </a:r>
            <a:r>
              <a:rPr dirty="0" sz="1100" spc="-25" b="1" i="1">
                <a:latin typeface="Arial"/>
                <a:cs typeface="Arial"/>
              </a:rPr>
              <a:t>06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 spc="-10" b="1" i="1">
                <a:latin typeface="Arial"/>
                <a:cs typeface="Arial"/>
              </a:rPr>
              <a:t>Attachment</a:t>
            </a:r>
            <a:r>
              <a:rPr dirty="0" sz="1100" spc="-6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#4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Approval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of</a:t>
            </a:r>
            <a:r>
              <a:rPr dirty="0" sz="1100" spc="-5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the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CPS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HR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Investment</a:t>
            </a:r>
            <a:r>
              <a:rPr dirty="0" sz="1100" spc="-6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Policy</a:t>
            </a:r>
            <a:r>
              <a:rPr dirty="0" sz="1100" spc="-6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for</a:t>
            </a:r>
            <a:r>
              <a:rPr dirty="0" sz="1100" spc="-5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FY2025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100">
              <a:latin typeface="Arial"/>
              <a:cs typeface="Arial"/>
            </a:endParaRPr>
          </a:p>
          <a:p>
            <a:pPr marL="12700" marR="5715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Sandy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Policy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noted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approves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policy </a:t>
            </a:r>
            <a:r>
              <a:rPr dirty="0" sz="1100">
                <a:latin typeface="Arial"/>
                <a:cs typeface="Arial"/>
              </a:rPr>
              <a:t>annually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often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changes.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FY2025,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changes.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approved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Policy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for </a:t>
            </a:r>
            <a:r>
              <a:rPr dirty="0" sz="1100">
                <a:latin typeface="Arial"/>
                <a:cs typeface="Arial"/>
              </a:rPr>
              <a:t>FY2025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Agenda.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57709" y="5186089"/>
            <a:ext cx="527685" cy="524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dirty="0" sz="1100" spc="-10">
                <a:latin typeface="Arial"/>
                <a:cs typeface="Arial"/>
              </a:rPr>
              <a:t>Motion: </a:t>
            </a:r>
            <a:r>
              <a:rPr dirty="0" sz="1100" spc="-25">
                <a:latin typeface="Arial"/>
                <a:cs typeface="Arial"/>
              </a:rPr>
              <a:t>Second: </a:t>
            </a:r>
            <a:r>
              <a:rPr dirty="0" sz="1100" spc="-10">
                <a:latin typeface="Arial"/>
                <a:cs typeface="Arial"/>
              </a:rPr>
              <a:t>Vote: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272145" y="5186089"/>
            <a:ext cx="1676400" cy="360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-635">
              <a:lnSpc>
                <a:spcPts val="131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Andal,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Anaheim Hsieh,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00350" y="5661674"/>
            <a:ext cx="5980430" cy="344487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384300" marR="2968625">
              <a:lnSpc>
                <a:spcPct val="95700"/>
              </a:lnSpc>
              <a:spcBef>
                <a:spcPts val="160"/>
              </a:spcBef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</a:t>
            </a:r>
            <a:r>
              <a:rPr dirty="0" sz="1100" spc="400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</a:t>
            </a:r>
            <a:r>
              <a:rPr dirty="0" sz="1100" spc="365">
                <a:latin typeface="Arial"/>
                <a:cs typeface="Arial"/>
              </a:rPr>
              <a:t>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Mecklenburg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Pinellas County</a:t>
            </a:r>
            <a:r>
              <a:rPr dirty="0" sz="1100" spc="415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  <a:p>
            <a:pPr marL="1384300" marR="2789555">
              <a:lnSpc>
                <a:spcPts val="1300"/>
              </a:lnSpc>
              <a:spcBef>
                <a:spcPts val="45"/>
              </a:spcBef>
              <a:tabLst>
                <a:tab pos="2755900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10">
                <a:latin typeface="Arial"/>
                <a:cs typeface="Arial"/>
              </a:rPr>
              <a:t>Hayward</a:t>
            </a:r>
            <a:r>
              <a:rPr dirty="0" sz="1100" spc="-25">
                <a:latin typeface="Arial"/>
                <a:cs typeface="Arial"/>
              </a:rPr>
              <a:t> USD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Absent</a:t>
            </a:r>
            <a:endParaRPr sz="1100">
              <a:latin typeface="Arial"/>
              <a:cs typeface="Arial"/>
            </a:endParaRPr>
          </a:p>
          <a:p>
            <a:pPr marL="12700" marR="3068955" indent="1371600">
              <a:lnSpc>
                <a:spcPts val="2510"/>
              </a:lnSpc>
              <a:spcBef>
                <a:spcPts val="55"/>
              </a:spcBef>
            </a:pPr>
            <a:r>
              <a:rPr dirty="0" sz="1100" spc="-10" b="1" i="1">
                <a:latin typeface="Arial"/>
                <a:cs typeface="Arial"/>
              </a:rPr>
              <a:t>Resolution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</a:t>
            </a:r>
            <a:r>
              <a:rPr dirty="0" sz="1100" spc="1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24-</a:t>
            </a:r>
            <a:r>
              <a:rPr dirty="0" sz="1100" spc="-25" b="1" i="1">
                <a:latin typeface="Arial"/>
                <a:cs typeface="Arial"/>
              </a:rPr>
              <a:t>07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Attachment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#5</a:t>
            </a:r>
            <a:r>
              <a:rPr dirty="0" sz="1100" spc="-2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10" b="1" i="1">
                <a:latin typeface="Arial"/>
                <a:cs typeface="Arial"/>
              </a:rPr>
              <a:t> Approval</a:t>
            </a:r>
            <a:r>
              <a:rPr dirty="0" sz="1100" spc="-1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of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Class/Pay</a:t>
            </a:r>
            <a:r>
              <a:rPr dirty="0" sz="1100" spc="-20" b="1" i="1">
                <a:latin typeface="Arial"/>
                <a:cs typeface="Arial"/>
              </a:rPr>
              <a:t> Plan</a:t>
            </a:r>
            <a:endParaRPr sz="1100">
              <a:latin typeface="Arial"/>
              <a:cs typeface="Arial"/>
            </a:endParaRPr>
          </a:p>
          <a:p>
            <a:pPr algn="just" marL="12700" marR="9525">
              <a:lnSpc>
                <a:spcPts val="1310"/>
              </a:lnSpc>
              <a:spcBef>
                <a:spcPts val="1110"/>
              </a:spcBef>
            </a:pP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Board.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approved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last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few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modifications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algn="just" marL="13335" marR="8890">
              <a:lnSpc>
                <a:spcPts val="131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Coordinator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salary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range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changed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align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Consultant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position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appropriate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benchmark.</a:t>
            </a:r>
            <a:endParaRPr sz="1100">
              <a:latin typeface="Arial"/>
              <a:cs typeface="Arial"/>
            </a:endParaRPr>
          </a:p>
          <a:p>
            <a:pPr algn="just" marL="13335" marR="5080">
              <a:lnSpc>
                <a:spcPct val="98600"/>
              </a:lnSpc>
              <a:spcBef>
                <a:spcPts val="1250"/>
              </a:spcBef>
            </a:pPr>
            <a:r>
              <a:rPr dirty="0" sz="1100">
                <a:latin typeface="Arial"/>
                <a:cs typeface="Arial"/>
              </a:rPr>
              <a:t>Effective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January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legislation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raised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minimum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salary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exempt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positions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$66,560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annually.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response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change,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adjusted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minimum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salary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range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five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impacted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classifications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include: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Accounting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Coordinator,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Coordinator,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1352" y="9131049"/>
            <a:ext cx="5943600" cy="241300"/>
            <a:chOff x="911352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17448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1352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04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108" y="235966"/>
                  </a:lnTo>
                  <a:lnTo>
                    <a:pt x="6108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191" y="1124458"/>
            <a:ext cx="5902325" cy="855344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-635">
              <a:lnSpc>
                <a:spcPts val="131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Associate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Coordinator,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Associate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Consultant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Associate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Bid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Proposal Coordinator.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12700" marR="9525">
              <a:lnSpc>
                <a:spcPts val="131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approved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as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Agenda.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25"/>
              <a:t>6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358129" y="2082359"/>
            <a:ext cx="527685" cy="5156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 spc="-10">
                <a:latin typeface="Arial"/>
                <a:cs typeface="Arial"/>
              </a:rPr>
              <a:t>Motion: </a:t>
            </a:r>
            <a:r>
              <a:rPr dirty="0" sz="1100" spc="-25">
                <a:latin typeface="Arial"/>
                <a:cs typeface="Arial"/>
              </a:rPr>
              <a:t>Second: </a:t>
            </a:r>
            <a:r>
              <a:rPr dirty="0" sz="1100" spc="-10">
                <a:latin typeface="Arial"/>
                <a:cs typeface="Arial"/>
              </a:rPr>
              <a:t>Vote: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72566" y="2088528"/>
            <a:ext cx="1676400" cy="360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-635">
              <a:lnSpc>
                <a:spcPts val="131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Andal,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Anaheim Hsieh,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1051" y="2570142"/>
            <a:ext cx="6436995" cy="3782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384300" marR="3425825">
              <a:lnSpc>
                <a:spcPct val="98500"/>
              </a:lnSpc>
              <a:spcBef>
                <a:spcPts val="120"/>
              </a:spcBef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</a:t>
            </a:r>
            <a:r>
              <a:rPr dirty="0" sz="1100" spc="395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</a:t>
            </a:r>
            <a:r>
              <a:rPr dirty="0" sz="1100" spc="365">
                <a:latin typeface="Arial"/>
                <a:cs typeface="Arial"/>
              </a:rPr>
              <a:t>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Mecklenburg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Pinellas County</a:t>
            </a:r>
            <a:r>
              <a:rPr dirty="0" sz="1100" spc="415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  <a:p>
            <a:pPr algn="just" marL="1384300">
              <a:lnSpc>
                <a:spcPts val="1200"/>
              </a:lnSpc>
              <a:tabLst>
                <a:tab pos="2755900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  <a:p>
            <a:pPr algn="just" marL="1384300" marR="3230880">
              <a:lnSpc>
                <a:spcPts val="1300"/>
              </a:lnSpc>
              <a:spcBef>
                <a:spcPts val="145"/>
              </a:spcBef>
              <a:tabLst>
                <a:tab pos="2755900" algn="l"/>
              </a:tabLst>
            </a:pPr>
            <a:r>
              <a:rPr dirty="0" sz="1100">
                <a:latin typeface="Arial"/>
                <a:cs typeface="Arial"/>
              </a:rPr>
              <a:t>Sacramento</a:t>
            </a:r>
            <a:r>
              <a:rPr dirty="0" sz="1100" spc="18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350">
                <a:latin typeface="Arial"/>
                <a:cs typeface="Arial"/>
              </a:rPr>
              <a:t>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10">
                <a:latin typeface="Arial"/>
                <a:cs typeface="Arial"/>
              </a:rPr>
              <a:t>Hayward</a:t>
            </a:r>
            <a:r>
              <a:rPr dirty="0" sz="1100" spc="-25">
                <a:latin typeface="Arial"/>
                <a:cs typeface="Arial"/>
              </a:rPr>
              <a:t> USD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Absent</a:t>
            </a:r>
            <a:endParaRPr sz="1100">
              <a:latin typeface="Arial"/>
              <a:cs typeface="Arial"/>
            </a:endParaRPr>
          </a:p>
          <a:p>
            <a:pPr algn="just" marL="12700" marR="3828415" indent="1371600">
              <a:lnSpc>
                <a:spcPts val="2500"/>
              </a:lnSpc>
              <a:spcBef>
                <a:spcPts val="175"/>
              </a:spcBef>
            </a:pPr>
            <a:r>
              <a:rPr dirty="0" sz="1100" spc="-10" b="1" i="1">
                <a:latin typeface="Arial"/>
                <a:cs typeface="Arial"/>
              </a:rPr>
              <a:t>Resolution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</a:t>
            </a:r>
            <a:r>
              <a:rPr dirty="0" sz="1100" spc="1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24-</a:t>
            </a:r>
            <a:r>
              <a:rPr dirty="0" sz="1100" spc="-25" b="1" i="1">
                <a:latin typeface="Arial"/>
                <a:cs typeface="Arial"/>
              </a:rPr>
              <a:t>08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Attachment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6:</a:t>
            </a:r>
            <a:r>
              <a:rPr dirty="0" sz="1100" spc="-1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Adoption</a:t>
            </a:r>
            <a:r>
              <a:rPr dirty="0" sz="1100" spc="-1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of</a:t>
            </a:r>
            <a:r>
              <a:rPr dirty="0" sz="1100" spc="-15" b="1" i="1">
                <a:latin typeface="Arial"/>
                <a:cs typeface="Arial"/>
              </a:rPr>
              <a:t> </a:t>
            </a:r>
            <a:r>
              <a:rPr dirty="0" sz="1100" spc="-25" b="1" i="1">
                <a:latin typeface="Arial"/>
                <a:cs typeface="Arial"/>
              </a:rPr>
              <a:t>DBA</a:t>
            </a:r>
            <a:endParaRPr sz="1100">
              <a:latin typeface="Arial"/>
              <a:cs typeface="Arial"/>
            </a:endParaRPr>
          </a:p>
          <a:p>
            <a:pPr algn="just" marL="12700" marR="5080" indent="-635">
              <a:lnSpc>
                <a:spcPct val="95900"/>
              </a:lnSpc>
              <a:spcBef>
                <a:spcPts val="1090"/>
              </a:spcBef>
            </a:pPr>
            <a:r>
              <a:rPr dirty="0" sz="1100" spc="-10">
                <a:latin typeface="Arial"/>
                <a:cs typeface="Arial"/>
              </a:rPr>
              <a:t>Since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2011,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Cooperative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Personnel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using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Consulting”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DBA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part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logo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without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authorization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Directors.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determined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there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official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Cooperative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Personnel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Services,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JPA,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apply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register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DBA.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Secretary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does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accept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DBA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applications,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counties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Cooperative </a:t>
            </a:r>
            <a:r>
              <a:rPr dirty="0" sz="1100">
                <a:latin typeface="Arial"/>
                <a:cs typeface="Arial"/>
              </a:rPr>
              <a:t>Personnel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DBA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applications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JPAs.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Arial"/>
              <a:cs typeface="Arial"/>
            </a:endParaRPr>
          </a:p>
          <a:p>
            <a:pPr marL="13335" marR="81280" indent="-635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recommended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adopt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resolution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“authorizing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“CPS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HR </a:t>
            </a:r>
            <a:r>
              <a:rPr dirty="0" sz="1100" spc="-10">
                <a:latin typeface="Arial"/>
                <a:cs typeface="Arial"/>
              </a:rPr>
              <a:t>Consulting”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DBA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Cooperative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Personnel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Services.”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12700" marR="537210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Directors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Consulting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approved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Adoption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DBA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presented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Agenda.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58435" y="6419831"/>
            <a:ext cx="527685" cy="5156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 spc="-10">
                <a:latin typeface="Arial"/>
                <a:cs typeface="Arial"/>
              </a:rPr>
              <a:t>Motion: </a:t>
            </a:r>
            <a:r>
              <a:rPr dirty="0" sz="1100" spc="-25">
                <a:latin typeface="Arial"/>
                <a:cs typeface="Arial"/>
              </a:rPr>
              <a:t>Second: </a:t>
            </a:r>
            <a:r>
              <a:rPr dirty="0" sz="1100" spc="-10">
                <a:latin typeface="Arial"/>
                <a:cs typeface="Arial"/>
              </a:rPr>
              <a:t>Vote: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72871" y="6426000"/>
            <a:ext cx="1921510" cy="360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155"/>
              </a:spcBef>
            </a:pPr>
            <a:r>
              <a:rPr dirty="0" sz="1100" spc="-10">
                <a:latin typeface="Arial"/>
                <a:cs typeface="Arial"/>
              </a:rPr>
              <a:t>Freeman,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Mecklenburg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 Hsieh,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0936" y="6907614"/>
            <a:ext cx="5541010" cy="2145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384300" marR="2529205">
              <a:lnSpc>
                <a:spcPct val="98500"/>
              </a:lnSpc>
              <a:spcBef>
                <a:spcPts val="120"/>
              </a:spcBef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</a:t>
            </a:r>
            <a:r>
              <a:rPr dirty="0" sz="1100" spc="400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</a:t>
            </a:r>
            <a:r>
              <a:rPr dirty="0" sz="1100" spc="365">
                <a:latin typeface="Arial"/>
                <a:cs typeface="Arial"/>
              </a:rPr>
              <a:t>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Mecklenburg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>
                <a:latin typeface="Arial"/>
                <a:cs typeface="Arial"/>
              </a:rPr>
              <a:t>Pinellas County</a:t>
            </a:r>
            <a:r>
              <a:rPr dirty="0" sz="1100" spc="415">
                <a:latin typeface="Arial"/>
                <a:cs typeface="Arial"/>
              </a:rPr>
              <a:t>    </a:t>
            </a:r>
            <a:r>
              <a:rPr dirty="0" sz="1100" spc="-2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  <a:p>
            <a:pPr algn="just" marL="1384300">
              <a:lnSpc>
                <a:spcPts val="1200"/>
              </a:lnSpc>
              <a:tabLst>
                <a:tab pos="2755900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25">
                <a:latin typeface="Arial"/>
                <a:cs typeface="Arial"/>
              </a:rPr>
              <a:t>Aye</a:t>
            </a:r>
            <a:endParaRPr sz="1100">
              <a:latin typeface="Arial"/>
              <a:cs typeface="Arial"/>
            </a:endParaRPr>
          </a:p>
          <a:p>
            <a:pPr algn="just" marL="1384300" marR="2334260">
              <a:lnSpc>
                <a:spcPts val="1300"/>
              </a:lnSpc>
              <a:spcBef>
                <a:spcPts val="145"/>
              </a:spcBef>
              <a:tabLst>
                <a:tab pos="2755900" algn="l"/>
              </a:tabLst>
            </a:pPr>
            <a:r>
              <a:rPr dirty="0" sz="1100">
                <a:latin typeface="Arial"/>
                <a:cs typeface="Arial"/>
              </a:rPr>
              <a:t>Sacramento</a:t>
            </a:r>
            <a:r>
              <a:rPr dirty="0" sz="1100" spc="19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350">
                <a:latin typeface="Arial"/>
                <a:cs typeface="Arial"/>
              </a:rPr>
              <a:t>   </a:t>
            </a:r>
            <a:r>
              <a:rPr dirty="0" sz="1100" spc="-25">
                <a:latin typeface="Arial"/>
                <a:cs typeface="Arial"/>
              </a:rPr>
              <a:t>Aye </a:t>
            </a:r>
            <a:r>
              <a:rPr dirty="0" sz="1100" spc="-10">
                <a:latin typeface="Arial"/>
                <a:cs typeface="Arial"/>
              </a:rPr>
              <a:t>Hayward</a:t>
            </a:r>
            <a:r>
              <a:rPr dirty="0" sz="1100" spc="-25">
                <a:latin typeface="Arial"/>
                <a:cs typeface="Arial"/>
              </a:rPr>
              <a:t> USD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Absent</a:t>
            </a:r>
            <a:endParaRPr sz="1100">
              <a:latin typeface="Arial"/>
              <a:cs typeface="Arial"/>
            </a:endParaRPr>
          </a:p>
          <a:p>
            <a:pPr algn="just" marL="1384300">
              <a:lnSpc>
                <a:spcPct val="100000"/>
              </a:lnSpc>
              <a:spcBef>
                <a:spcPts val="1160"/>
              </a:spcBef>
            </a:pPr>
            <a:r>
              <a:rPr dirty="0" sz="1100" spc="-10" b="1" i="1">
                <a:latin typeface="Arial"/>
                <a:cs typeface="Arial"/>
              </a:rPr>
              <a:t>Resolution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</a:t>
            </a:r>
            <a:r>
              <a:rPr dirty="0" sz="1100" spc="1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24-</a:t>
            </a:r>
            <a:r>
              <a:rPr dirty="0" sz="1100" spc="-25" b="1" i="1">
                <a:latin typeface="Arial"/>
                <a:cs typeface="Arial"/>
              </a:rPr>
              <a:t>09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 spc="-10" b="1" i="1">
                <a:latin typeface="Arial"/>
                <a:cs typeface="Arial"/>
              </a:rPr>
              <a:t>Action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Item</a:t>
            </a:r>
            <a:r>
              <a:rPr dirty="0" sz="1100" spc="-5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7: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Action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to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modify</a:t>
            </a:r>
            <a:r>
              <a:rPr dirty="0" sz="1100" spc="-6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Chief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Executive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Officer</a:t>
            </a:r>
            <a:r>
              <a:rPr dirty="0" sz="1100" spc="-6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compensation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and</a:t>
            </a:r>
            <a:r>
              <a:rPr dirty="0" sz="1100" spc="-1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benefits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closed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session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discussion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regarding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CEO’s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1352" y="9131049"/>
            <a:ext cx="5943600" cy="241300"/>
            <a:chOff x="911352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17448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1352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04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108" y="235966"/>
                  </a:lnTo>
                  <a:lnTo>
                    <a:pt x="6108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0911" y="1116710"/>
            <a:ext cx="6006465" cy="1012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performance.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10"/>
              </a:lnSpc>
            </a:pP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wanted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acknowledge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understands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appreciates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everything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entire organization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accomplished.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agreed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7.5%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performance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bonus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CEO.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25"/>
              <a:t>7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357989" y="2243282"/>
            <a:ext cx="527685" cy="5156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 spc="-10">
                <a:latin typeface="Arial"/>
                <a:cs typeface="Arial"/>
              </a:rPr>
              <a:t>Motion: </a:t>
            </a:r>
            <a:r>
              <a:rPr dirty="0" sz="1100" spc="-25">
                <a:latin typeface="Arial"/>
                <a:cs typeface="Arial"/>
              </a:rPr>
              <a:t>Second: </a:t>
            </a:r>
            <a:r>
              <a:rPr dirty="0" sz="1100" spc="-10">
                <a:latin typeface="Arial"/>
                <a:cs typeface="Arial"/>
              </a:rPr>
              <a:t>Vote: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72286" y="2250713"/>
            <a:ext cx="1921510" cy="360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155"/>
              </a:spcBef>
            </a:pPr>
            <a:r>
              <a:rPr dirty="0" sz="1100" spc="-10">
                <a:latin typeface="Arial"/>
                <a:cs typeface="Arial"/>
              </a:rPr>
              <a:t>Freeman,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Mecklenburg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 </a:t>
            </a:r>
            <a:r>
              <a:rPr dirty="0" sz="1100">
                <a:latin typeface="Arial"/>
                <a:cs typeface="Arial"/>
              </a:rPr>
              <a:t>Andal,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Anaheim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2566" y="2731065"/>
            <a:ext cx="1292225" cy="147066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189230" indent="-635">
              <a:lnSpc>
                <a:spcPts val="131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Anaheim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Vegas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40"/>
              </a:lnSpc>
            </a:pPr>
            <a:r>
              <a:rPr dirty="0" sz="1100" spc="-10">
                <a:latin typeface="Arial"/>
                <a:cs typeface="Arial"/>
              </a:rPr>
              <a:t>Mecklenburg County</a:t>
            </a:r>
            <a:endParaRPr sz="1100">
              <a:latin typeface="Arial"/>
              <a:cs typeface="Arial"/>
            </a:endParaRPr>
          </a:p>
          <a:p>
            <a:pPr marL="12700" marR="52069">
              <a:lnSpc>
                <a:spcPct val="98500"/>
              </a:lnSpc>
              <a:spcBef>
                <a:spcPts val="5"/>
              </a:spcBef>
            </a:pPr>
            <a:r>
              <a:rPr dirty="0" sz="1100" spc="-10">
                <a:latin typeface="Arial"/>
                <a:cs typeface="Arial"/>
              </a:rPr>
              <a:t>Pinellas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 Sacramento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 Hayward</a:t>
            </a:r>
            <a:r>
              <a:rPr dirty="0" sz="1100" spc="-25">
                <a:latin typeface="Arial"/>
                <a:cs typeface="Arial"/>
              </a:rPr>
              <a:t> USD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100" spc="-10" b="1" i="1">
                <a:latin typeface="Arial"/>
                <a:cs typeface="Arial"/>
              </a:rPr>
              <a:t>Resolution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</a:t>
            </a:r>
            <a:r>
              <a:rPr dirty="0" sz="1100" spc="1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24-</a:t>
            </a:r>
            <a:r>
              <a:rPr dirty="0" sz="1100" spc="-25" b="1" i="1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44641" y="2724335"/>
            <a:ext cx="483234" cy="115824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 spc="-25">
                <a:latin typeface="Arial"/>
                <a:cs typeface="Arial"/>
              </a:rPr>
              <a:t>Aye Aye Aye Abstain Aye Aye </a:t>
            </a:r>
            <a:r>
              <a:rPr dirty="0" sz="1100" spc="-10">
                <a:latin typeface="Arial"/>
                <a:cs typeface="Arial"/>
              </a:rPr>
              <a:t>Absent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00450" y="4328174"/>
            <a:ext cx="5985510" cy="43935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Information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Only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95"/>
              </a:spcBef>
            </a:pPr>
            <a:r>
              <a:rPr dirty="0" sz="1100" spc="-10" b="1" i="1">
                <a:latin typeface="Arial"/>
                <a:cs typeface="Arial"/>
              </a:rPr>
              <a:t>Attachment</a:t>
            </a:r>
            <a:r>
              <a:rPr dirty="0" sz="1100" spc="-5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#7</a:t>
            </a:r>
            <a:r>
              <a:rPr dirty="0" sz="1100" spc="-2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FY24</a:t>
            </a:r>
            <a:r>
              <a:rPr dirty="0" sz="1100" spc="-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Budget/Cash</a:t>
            </a:r>
            <a:r>
              <a:rPr dirty="0" sz="1100" spc="-2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Flow</a:t>
            </a:r>
            <a:r>
              <a:rPr dirty="0" sz="1100" spc="-5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10160">
              <a:lnSpc>
                <a:spcPct val="96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Sandy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MacDonald-</a:t>
            </a:r>
            <a:r>
              <a:rPr dirty="0" sz="1100">
                <a:latin typeface="Arial"/>
                <a:cs typeface="Arial"/>
              </a:rPr>
              <a:t>Hopp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gave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overview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 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 and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flow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April 30, 2024.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CPS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revenue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$26.1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million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fiscal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year-</a:t>
            </a:r>
            <a:r>
              <a:rPr dirty="0" sz="1100" spc="-10">
                <a:latin typeface="Arial"/>
                <a:cs typeface="Arial"/>
              </a:rPr>
              <a:t>to-</a:t>
            </a:r>
            <a:r>
              <a:rPr dirty="0" sz="1100">
                <a:latin typeface="Arial"/>
                <a:cs typeface="Arial"/>
              </a:rPr>
              <a:t>date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April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$103k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0.4% </a:t>
            </a:r>
            <a:r>
              <a:rPr dirty="0" sz="1100">
                <a:latin typeface="Arial"/>
                <a:cs typeface="Arial"/>
              </a:rPr>
              <a:t>better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revenue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represents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7%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decrease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25">
                <a:latin typeface="Arial"/>
                <a:cs typeface="Arial"/>
              </a:rPr>
              <a:t> year-</a:t>
            </a:r>
            <a:r>
              <a:rPr dirty="0" sz="1100">
                <a:latin typeface="Arial"/>
                <a:cs typeface="Arial"/>
              </a:rPr>
              <a:t>to-date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April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2023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which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had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$1.8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million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revenue.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year-over-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reflects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mix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growth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talent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increased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offset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lines </a:t>
            </a:r>
            <a:r>
              <a:rPr dirty="0" sz="1100">
                <a:latin typeface="Arial"/>
                <a:cs typeface="Arial"/>
              </a:rPr>
              <a:t>contracting.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Year-</a:t>
            </a:r>
            <a:r>
              <a:rPr dirty="0" sz="1100">
                <a:latin typeface="Arial"/>
                <a:cs typeface="Arial"/>
              </a:rPr>
              <a:t>to-date,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Training,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State,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Emerging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Markets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exceeding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revenue budget.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"/>
              <a:cs typeface="Arial"/>
            </a:endParaRPr>
          </a:p>
          <a:p>
            <a:pPr algn="just" marL="13335" marR="8255" indent="635">
              <a:lnSpc>
                <a:spcPct val="95900"/>
              </a:lnSpc>
            </a:pPr>
            <a:r>
              <a:rPr dirty="0" sz="1100">
                <a:latin typeface="Arial"/>
                <a:cs typeface="Arial"/>
              </a:rPr>
              <a:t>Direct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underrunning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$464k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mix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generated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gross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profit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margin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38.9%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versus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budgeted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36.9%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percent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revenue.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expenses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$213k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2%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shop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facilities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allocation.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OMS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indirect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component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expense,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$214k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budget.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average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monthly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is </a:t>
            </a:r>
            <a:r>
              <a:rPr dirty="0" sz="1100" spc="-10">
                <a:latin typeface="Arial"/>
                <a:cs typeface="Arial"/>
              </a:rPr>
              <a:t>running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$1M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month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versus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FY23’s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$815k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monthly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average.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 indent="635">
              <a:lnSpc>
                <a:spcPct val="96000"/>
              </a:lnSpc>
            </a:pPr>
            <a:r>
              <a:rPr dirty="0" sz="1100" spc="-20">
                <a:latin typeface="Arial"/>
                <a:cs typeface="Arial"/>
              </a:rPr>
              <a:t>Year-</a:t>
            </a:r>
            <a:r>
              <a:rPr dirty="0" sz="1100" spc="-10">
                <a:latin typeface="Arial"/>
                <a:cs typeface="Arial"/>
              </a:rPr>
              <a:t>to-</a:t>
            </a:r>
            <a:r>
              <a:rPr dirty="0" sz="1100">
                <a:latin typeface="Arial"/>
                <a:cs typeface="Arial"/>
              </a:rPr>
              <a:t>date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net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loss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$131k,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$355k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better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budgeted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thru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April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positive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income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figure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$541k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equates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2%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revenue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better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budgeted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$62k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loss.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cash flow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forecast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12 months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indicates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ups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downs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cash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reserves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capital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expenditures,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ongoing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disbursements,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timing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collections.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Monthly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variations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cashflow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reflect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timing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receipt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invoice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payments</a:t>
            </a:r>
            <a:r>
              <a:rPr dirty="0" sz="1100" spc="3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payments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vendors.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Minimum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cash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reserve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balance</a:t>
            </a:r>
            <a:r>
              <a:rPr dirty="0" sz="1100" spc="3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$4M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was </a:t>
            </a:r>
            <a:r>
              <a:rPr dirty="0" sz="1100" spc="-10">
                <a:latin typeface="Arial"/>
                <a:cs typeface="Arial"/>
              </a:rPr>
              <a:t>established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November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2018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April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balance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$14.4M.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Based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 spc="-10">
                <a:latin typeface="Arial"/>
                <a:cs typeface="Arial"/>
              </a:rPr>
              <a:t>ten-</a:t>
            </a:r>
            <a:r>
              <a:rPr dirty="0" sz="1100">
                <a:latin typeface="Arial"/>
                <a:cs typeface="Arial"/>
              </a:rPr>
              <a:t>month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average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$1M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$4M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reserve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would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cover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117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days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operations.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1352" y="9131049"/>
            <a:ext cx="5943600" cy="241300"/>
            <a:chOff x="911352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17448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1352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04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108" y="235966"/>
                  </a:lnTo>
                  <a:lnTo>
                    <a:pt x="6108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98808" y="1118235"/>
            <a:ext cx="5983605" cy="799655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3970" marR="9525" indent="635">
              <a:lnSpc>
                <a:spcPct val="9590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asked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maintaining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momentum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like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two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years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ago.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Melissa </a:t>
            </a:r>
            <a:r>
              <a:rPr dirty="0" sz="1100">
                <a:latin typeface="Arial"/>
                <a:cs typeface="Arial"/>
              </a:rPr>
              <a:t>responded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DEI/Inclusion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still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top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ten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courses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requested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 spc="-10">
                <a:latin typeface="Arial"/>
                <a:cs typeface="Arial"/>
              </a:rPr>
              <a:t>clients.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200"/>
              </a:spcBef>
            </a:pPr>
            <a:r>
              <a:rPr dirty="0" sz="1100" spc="-10" b="1" i="1">
                <a:latin typeface="Arial"/>
                <a:cs typeface="Arial"/>
              </a:rPr>
              <a:t>Attachment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#8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2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CPS</a:t>
            </a:r>
            <a:r>
              <a:rPr dirty="0" sz="1100" spc="-1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HR</a:t>
            </a:r>
            <a:r>
              <a:rPr dirty="0" sz="1100" spc="-10" b="1" i="1">
                <a:latin typeface="Arial"/>
                <a:cs typeface="Arial"/>
              </a:rPr>
              <a:t> Performance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Dashboard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algn="just" marL="13970" marR="6985" indent="635">
              <a:lnSpc>
                <a:spcPct val="96100"/>
              </a:lnSpc>
            </a:pP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gave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overview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Dashboard.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reached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Qualified </a:t>
            </a:r>
            <a:r>
              <a:rPr dirty="0" sz="1100">
                <a:latin typeface="Arial"/>
                <a:cs typeface="Arial"/>
              </a:rPr>
              <a:t>Leads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currently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701.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Overall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Rate by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slightly below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66.8%. We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decreased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reliance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Full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proposals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coming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29.3%.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Limited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win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57.9%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Sole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Source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95.9%.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win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revenue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$19.7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million.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300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proposals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currently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play.</a:t>
            </a:r>
            <a:endParaRPr sz="11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200"/>
              </a:spcBef>
            </a:pPr>
            <a:r>
              <a:rPr dirty="0" sz="1100" spc="-10" b="1" i="1">
                <a:latin typeface="Arial"/>
                <a:cs typeface="Arial"/>
              </a:rPr>
              <a:t>Attachment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#9</a:t>
            </a:r>
            <a:r>
              <a:rPr dirty="0" sz="1100" spc="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10" b="1" i="1">
                <a:latin typeface="Arial"/>
                <a:cs typeface="Arial"/>
              </a:rPr>
              <a:t> Investment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 algn="just" marL="13335">
              <a:lnSpc>
                <a:spcPts val="1310"/>
              </a:lnSpc>
              <a:spcBef>
                <a:spcPts val="1175"/>
              </a:spcBef>
            </a:pPr>
            <a:r>
              <a:rPr dirty="0" sz="1100">
                <a:latin typeface="Arial"/>
                <a:cs typeface="Arial"/>
              </a:rPr>
              <a:t>Sandy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$7,418,963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accrued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interest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  <a:p>
            <a:pPr algn="just" marL="13335">
              <a:lnSpc>
                <a:spcPts val="1310"/>
              </a:lnSpc>
            </a:pPr>
            <a:r>
              <a:rPr dirty="0" sz="1100">
                <a:latin typeface="Arial"/>
                <a:cs typeface="Arial"/>
              </a:rPr>
              <a:t>$62.7k.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32%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dollars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CDs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FDIC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insured.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00"/>
              </a:spcBef>
            </a:pPr>
            <a:r>
              <a:rPr dirty="0" sz="1100" spc="-10" b="1" i="1">
                <a:latin typeface="Arial"/>
                <a:cs typeface="Arial"/>
              </a:rPr>
              <a:t>Attachment</a:t>
            </a:r>
            <a:r>
              <a:rPr dirty="0" sz="1100" spc="-6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#10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FY24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Strategic</a:t>
            </a:r>
            <a:r>
              <a:rPr dirty="0" sz="1100" spc="-7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Plan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Progress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Update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and</a:t>
            </a:r>
            <a:r>
              <a:rPr dirty="0" sz="1100" spc="-5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FY24</a:t>
            </a:r>
            <a:r>
              <a:rPr dirty="0" sz="1100" spc="-2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Accomplishments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10160" indent="635">
              <a:lnSpc>
                <a:spcPts val="13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reviewed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FY24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Strategic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Progress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Accomplishments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during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Closed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Session,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reviewed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during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Open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Session.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spoke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briefly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about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FY24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strategic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initiative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graphic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how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 track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progress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throughout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algn="just" marL="14604" marR="5080" indent="-635">
              <a:lnSpc>
                <a:spcPct val="95900"/>
              </a:lnSpc>
              <a:spcBef>
                <a:spcPts val="1155"/>
              </a:spcBef>
            </a:pPr>
            <a:r>
              <a:rPr dirty="0" sz="1100">
                <a:latin typeface="Arial"/>
                <a:cs typeface="Arial"/>
              </a:rPr>
              <a:t>Vince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said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tremendous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amount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past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been </a:t>
            </a:r>
            <a:r>
              <a:rPr dirty="0" sz="1100">
                <a:latin typeface="Arial"/>
                <a:cs typeface="Arial"/>
              </a:rPr>
              <a:t>able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accomplish,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revenue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speaks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itself.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LaShon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wanted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reiterate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what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Vince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said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told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earlier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when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ago,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she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continuing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consistency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leadership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organization,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seems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clear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mission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approach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work.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00">
              <a:latin typeface="Arial"/>
              <a:cs typeface="Arial"/>
            </a:endParaRPr>
          </a:p>
          <a:p>
            <a:pPr algn="just" marL="15240" marR="7620" indent="-635">
              <a:lnSpc>
                <a:spcPct val="98500"/>
              </a:lnSpc>
            </a:pP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also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wanted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thank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discussion </a:t>
            </a:r>
            <a:r>
              <a:rPr dirty="0" sz="1100">
                <a:latin typeface="Arial"/>
                <a:cs typeface="Arial"/>
              </a:rPr>
              <a:t>around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fragility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felt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topic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purposeful.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added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Development Committee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should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think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about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follow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discussion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November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until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March.</a:t>
            </a:r>
            <a:endParaRPr sz="11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200"/>
              </a:spcBef>
            </a:pPr>
            <a:r>
              <a:rPr dirty="0" sz="1100" spc="-10" b="1" i="1">
                <a:latin typeface="Arial"/>
                <a:cs typeface="Arial"/>
              </a:rPr>
              <a:t>Attachment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#11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1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Annual</a:t>
            </a:r>
            <a:r>
              <a:rPr dirty="0" sz="1100" spc="-10" b="1" i="1">
                <a:latin typeface="Arial"/>
                <a:cs typeface="Arial"/>
              </a:rPr>
              <a:t> Diversity</a:t>
            </a:r>
            <a:r>
              <a:rPr dirty="0" sz="1100" spc="-5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Report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100">
              <a:latin typeface="Arial"/>
              <a:cs typeface="Arial"/>
            </a:endParaRPr>
          </a:p>
          <a:p>
            <a:pPr algn="just" marL="15240" marR="10160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reviewed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diversity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report.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workforce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predominantly female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white.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targeted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outreach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translated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diversifying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workforce.</a:t>
            </a:r>
            <a:endParaRPr sz="11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160"/>
              </a:spcBef>
            </a:pPr>
            <a:r>
              <a:rPr dirty="0" sz="1100" spc="-10" b="1" i="1">
                <a:latin typeface="Arial"/>
                <a:cs typeface="Arial"/>
              </a:rPr>
              <a:t>Attachment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#12</a:t>
            </a:r>
            <a:r>
              <a:rPr dirty="0" sz="1100" spc="-1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1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Client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Satisfaction</a:t>
            </a:r>
            <a:r>
              <a:rPr dirty="0" sz="1100" spc="-5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Arial"/>
              <a:cs typeface="Arial"/>
            </a:endParaRPr>
          </a:p>
          <a:p>
            <a:pPr algn="just" marL="13335" marR="6985" indent="1270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Satisfaction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Update.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set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aggressive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4.3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 </a:t>
            </a:r>
            <a:r>
              <a:rPr dirty="0" sz="1100">
                <a:latin typeface="Arial"/>
                <a:cs typeface="Arial"/>
              </a:rPr>
              <a:t>satisfaction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rating.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satisfaction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rating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4.45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 sent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748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surveys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received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237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back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32%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returned.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155"/>
              </a:spcBef>
            </a:pPr>
            <a:r>
              <a:rPr dirty="0" sz="1100" spc="-10" b="1" i="1">
                <a:latin typeface="Arial"/>
                <a:cs typeface="Arial"/>
              </a:rPr>
              <a:t>Attachment</a:t>
            </a:r>
            <a:r>
              <a:rPr dirty="0" sz="1100" spc="-6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#13</a:t>
            </a:r>
            <a:r>
              <a:rPr dirty="0" sz="1100" spc="-5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Return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to</a:t>
            </a:r>
            <a:r>
              <a:rPr dirty="0" sz="1100" spc="-5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Board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Funds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Arial"/>
              <a:cs typeface="Arial"/>
            </a:endParaRPr>
          </a:p>
          <a:p>
            <a:pPr algn="just" marL="14604" marR="8890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agency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$5,000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Return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Funds.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reminded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until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2025,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funds.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25"/>
              <a:t>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1352" y="9131049"/>
            <a:ext cx="5943600" cy="241300"/>
            <a:chOff x="911352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17448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1352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04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108" y="235966"/>
                  </a:lnTo>
                  <a:lnTo>
                    <a:pt x="6108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0210" y="1116710"/>
            <a:ext cx="5980430" cy="3597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335">
              <a:lnSpc>
                <a:spcPct val="100000"/>
              </a:lnSpc>
              <a:spcBef>
                <a:spcPts val="100"/>
              </a:spcBef>
            </a:pPr>
            <a:r>
              <a:rPr dirty="0" sz="1100" spc="-10" b="1" i="1">
                <a:latin typeface="Arial"/>
                <a:cs typeface="Arial"/>
              </a:rPr>
              <a:t>Attachment</a:t>
            </a:r>
            <a:r>
              <a:rPr dirty="0" sz="1100" spc="-6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14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Employee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Recognition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algn="just" marL="13335" marR="5080">
              <a:lnSpc>
                <a:spcPct val="985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Impact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focusing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accomplishments,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results,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achievements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group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purpose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recognize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stellar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team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3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leads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outstanding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results,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especially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noteworthy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achievements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accomplishment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HR’s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strategic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direction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goals.</a:t>
            </a:r>
            <a:endParaRPr sz="1100">
              <a:latin typeface="Arial"/>
              <a:cs typeface="Arial"/>
            </a:endParaRPr>
          </a:p>
          <a:p>
            <a:pPr marL="12700" marR="81280">
              <a:lnSpc>
                <a:spcPct val="95900"/>
              </a:lnSpc>
              <a:spcBef>
                <a:spcPts val="120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Equity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10">
                <a:latin typeface="Arial"/>
                <a:cs typeface="Arial"/>
              </a:rPr>
              <a:t> nominated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Impact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F2F2F"/>
                </a:solidFill>
                <a:latin typeface="Arial"/>
                <a:cs typeface="Arial"/>
              </a:rPr>
              <a:t>exemplary </a:t>
            </a:r>
            <a:r>
              <a:rPr dirty="0" sz="1100" spc="-20">
                <a:solidFill>
                  <a:srgbClr val="2F2F2F"/>
                </a:solidFill>
                <a:latin typeface="Arial"/>
                <a:cs typeface="Arial"/>
              </a:rPr>
              <a:t>dedication</a:t>
            </a:r>
            <a:r>
              <a:rPr dirty="0" sz="1100" spc="-3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F2F2F"/>
                </a:solidFill>
                <a:latin typeface="Arial"/>
                <a:cs typeface="Arial"/>
              </a:rPr>
              <a:t>success</a:t>
            </a:r>
            <a:r>
              <a:rPr dirty="0" sz="1100" spc="-5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in</a:t>
            </a:r>
            <a:r>
              <a:rPr dirty="0" sz="1100" spc="-3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F2F2F"/>
                </a:solidFill>
                <a:latin typeface="Arial"/>
                <a:cs typeface="Arial"/>
              </a:rPr>
              <a:t>conducting</a:t>
            </a:r>
            <a:r>
              <a:rPr dirty="0" sz="1100" spc="-3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F2F2F"/>
                </a:solidFill>
                <a:latin typeface="Arial"/>
                <a:cs typeface="Arial"/>
              </a:rPr>
              <a:t>comprehensive</a:t>
            </a:r>
            <a:r>
              <a:rPr dirty="0" sz="1100" spc="-1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Pay</a:t>
            </a:r>
            <a:r>
              <a:rPr dirty="0" sz="1100" spc="-4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Equity</a:t>
            </a:r>
            <a:r>
              <a:rPr dirty="0" sz="1100" spc="-4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F2F2F"/>
                </a:solidFill>
                <a:latin typeface="Arial"/>
                <a:cs typeface="Arial"/>
              </a:rPr>
              <a:t>Audit</a:t>
            </a:r>
            <a:r>
              <a:rPr dirty="0" sz="1100" spc="-3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across</a:t>
            </a:r>
            <a:r>
              <a:rPr dirty="0" sz="1100" spc="-4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our</a:t>
            </a:r>
            <a:r>
              <a:rPr dirty="0" sz="1100" spc="-5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F2F2F"/>
                </a:solidFill>
                <a:latin typeface="Arial"/>
                <a:cs typeface="Arial"/>
              </a:rPr>
              <a:t>organization.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This</a:t>
            </a:r>
            <a:r>
              <a:rPr dirty="0" sz="1100" spc="11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team</a:t>
            </a:r>
            <a:r>
              <a:rPr dirty="0" sz="1100" spc="7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meticulously</a:t>
            </a:r>
            <a:r>
              <a:rPr dirty="0" sz="1100" spc="10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analyzed</a:t>
            </a:r>
            <a:r>
              <a:rPr dirty="0" sz="1100" spc="12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dirty="0" sz="1100" spc="10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reviewed</a:t>
            </a:r>
            <a:r>
              <a:rPr dirty="0" sz="1100" spc="12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our</a:t>
            </a:r>
            <a:r>
              <a:rPr dirty="0" sz="1100" spc="10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employees’</a:t>
            </a:r>
            <a:r>
              <a:rPr dirty="0" sz="1100" spc="11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experience</a:t>
            </a:r>
            <a:r>
              <a:rPr dirty="0" sz="1100" spc="114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dirty="0" sz="1100" spc="11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education</a:t>
            </a:r>
            <a:r>
              <a:rPr dirty="0" sz="1100" spc="9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F2F2F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ensure</a:t>
            </a:r>
            <a:r>
              <a:rPr dirty="0" sz="1100" spc="-3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all</a:t>
            </a:r>
            <a:r>
              <a:rPr dirty="0" sz="1100" spc="-1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are</a:t>
            </a:r>
            <a:r>
              <a:rPr dirty="0" sz="1100" spc="-3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placed</a:t>
            </a:r>
            <a:r>
              <a:rPr dirty="0" sz="1100" spc="-1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equitably</a:t>
            </a:r>
            <a:r>
              <a:rPr dirty="0" sz="1100" spc="-2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in</a:t>
            </a:r>
            <a:r>
              <a:rPr dirty="0" sz="1100" spc="-2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pay</a:t>
            </a:r>
            <a:r>
              <a:rPr dirty="0" sz="1100" spc="-2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ranges.</a:t>
            </a:r>
            <a:r>
              <a:rPr dirty="0" sz="1100" spc="-5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Their</a:t>
            </a:r>
            <a:r>
              <a:rPr dirty="0" sz="1100" spc="-3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efforts</a:t>
            </a:r>
            <a:r>
              <a:rPr dirty="0" sz="1100" spc="-6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support</a:t>
            </a:r>
            <a:r>
              <a:rPr dirty="0" sz="1100" spc="-3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00" spc="-2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culture</a:t>
            </a:r>
            <a:r>
              <a:rPr dirty="0" sz="1100" spc="-5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F2F2F"/>
                </a:solidFill>
                <a:latin typeface="Arial"/>
                <a:cs typeface="Arial"/>
              </a:rPr>
              <a:t>transparency </a:t>
            </a:r>
            <a:r>
              <a:rPr dirty="0" sz="110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dirty="0" sz="1100" spc="-5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F2F2F"/>
                </a:solidFill>
                <a:latin typeface="Arial"/>
                <a:cs typeface="Arial"/>
              </a:rPr>
              <a:t>fairness.</a:t>
            </a:r>
            <a:endParaRPr sz="1100">
              <a:latin typeface="Arial"/>
              <a:cs typeface="Arial"/>
            </a:endParaRPr>
          </a:p>
          <a:p>
            <a:pPr marL="12700" marR="81280">
              <a:lnSpc>
                <a:spcPts val="2500"/>
              </a:lnSpc>
              <a:spcBef>
                <a:spcPts val="215"/>
              </a:spcBef>
            </a:pPr>
            <a:r>
              <a:rPr dirty="0" sz="1100" spc="-10">
                <a:latin typeface="Arial"/>
                <a:cs typeface="Arial"/>
              </a:rPr>
              <a:t>Having </a:t>
            </a: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questions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business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discuss,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20">
                <a:latin typeface="Arial"/>
                <a:cs typeface="Arial"/>
              </a:rPr>
              <a:t> adjourned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12:23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p.m.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PDT. </a:t>
            </a:r>
            <a:r>
              <a:rPr dirty="0" sz="1100" spc="-10">
                <a:latin typeface="Arial"/>
                <a:cs typeface="Arial"/>
              </a:rPr>
              <a:t>Minutes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prepared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85"/>
              </a:lnSpc>
            </a:pPr>
            <a:r>
              <a:rPr dirty="0" sz="1100">
                <a:latin typeface="Arial"/>
                <a:cs typeface="Arial"/>
              </a:rPr>
              <a:t>Dana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Henderson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00">
              <a:latin typeface="Arial"/>
              <a:cs typeface="Arial"/>
            </a:endParaRPr>
          </a:p>
          <a:p>
            <a:pPr marL="12700" marR="4670425">
              <a:lnSpc>
                <a:spcPts val="1300"/>
              </a:lnSpc>
            </a:pPr>
            <a:r>
              <a:rPr dirty="0" sz="1100" spc="-10">
                <a:latin typeface="Arial"/>
                <a:cs typeface="Arial"/>
              </a:rPr>
              <a:t>Minutes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reviewed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  <a:p>
            <a:pPr marL="12700" marR="4670425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Greenwell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100" spc="-10">
                <a:latin typeface="Arial"/>
                <a:cs typeface="Arial"/>
              </a:rPr>
              <a:t>Respectfully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Submitted: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25"/>
              <a:t>9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899930" y="4811752"/>
            <a:ext cx="172021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06880" algn="l"/>
              </a:tabLst>
            </a:pPr>
            <a:r>
              <a:rPr dirty="0" sz="1100">
                <a:latin typeface="Arial"/>
                <a:cs typeface="Arial"/>
              </a:rPr>
              <a:t>Dated: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u="heavy" sz="1100" spc="28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heavy" sz="1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6/24/24</a:t>
            </a:r>
            <a:r>
              <a:rPr dirty="0" u="heavy" sz="1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87228" y="4798431"/>
            <a:ext cx="2619375" cy="54737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2606040" algn="l"/>
              </a:tabLst>
            </a:pPr>
            <a:r>
              <a:rPr dirty="0" u="sng" sz="1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Signed:</a:t>
            </a:r>
            <a:r>
              <a:rPr dirty="0" u="sng" sz="1100" spc="-4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LaShon</a:t>
            </a:r>
            <a:r>
              <a:rPr dirty="0" u="sng" sz="1100" spc="-4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Ross</a:t>
            </a:r>
            <a:r>
              <a:rPr dirty="0" u="sng" sz="1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  <a:p>
            <a:pPr marL="12700" marR="498475">
              <a:lnSpc>
                <a:spcPts val="1300"/>
              </a:lnSpc>
              <a:spcBef>
                <a:spcPts val="145"/>
              </a:spcBef>
            </a:pP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Ross,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Vice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Chair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1352" y="9131049"/>
            <a:ext cx="5943600" cy="241300"/>
            <a:chOff x="911352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17448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1352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04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108" y="235966"/>
                  </a:lnTo>
                  <a:lnTo>
                    <a:pt x="6108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70200" y="1726322"/>
            <a:ext cx="28060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This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page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intentionally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left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blank.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25"/>
              <a:t>10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191" y="1092326"/>
            <a:ext cx="434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DATE</a:t>
            </a:r>
            <a:r>
              <a:rPr dirty="0" sz="1100" spc="-1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244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15"/>
              <a:t> </a:t>
            </a:r>
            <a:r>
              <a:rPr dirty="0"/>
              <a:t>3</a:t>
            </a:r>
            <a:r>
              <a:rPr dirty="0" spc="240"/>
              <a:t> </a:t>
            </a:r>
            <a:r>
              <a:rPr dirty="0"/>
              <a:t>Page</a:t>
            </a:r>
            <a:r>
              <a:rPr dirty="0" spc="-20"/>
              <a:t> </a:t>
            </a:r>
            <a:r>
              <a:rPr dirty="0" spc="-50"/>
              <a:t>1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72566" y="1092326"/>
            <a:ext cx="11931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November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8,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051" y="1413824"/>
            <a:ext cx="2597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2706" y="1413824"/>
            <a:ext cx="25590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Consulting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1191" y="1734620"/>
            <a:ext cx="479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72846" y="1734620"/>
            <a:ext cx="14293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8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1191" y="2056116"/>
            <a:ext cx="10655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Arial"/>
                <a:cs typeface="Arial"/>
              </a:rPr>
              <a:t>PREPARED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72846" y="2056116"/>
            <a:ext cx="23260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Kale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Brinley,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Senior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Consultant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1332" y="2377613"/>
            <a:ext cx="7105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SUBJECT: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272987" y="2377613"/>
            <a:ext cx="27063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Approval</a:t>
            </a:r>
            <a:r>
              <a:rPr dirty="0" sz="1100" spc="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Classification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Pay</a:t>
            </a:r>
            <a:r>
              <a:rPr dirty="0" sz="1100" spc="-20" b="1">
                <a:latin typeface="Arial"/>
                <a:cs typeface="Arial"/>
              </a:rPr>
              <a:t> Plans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00887" y="2859403"/>
            <a:ext cx="5977890" cy="5963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  <a:spcBef>
                <a:spcPts val="1180"/>
              </a:spcBef>
              <a:tabLst>
                <a:tab pos="32321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>
                <a:latin typeface="Arial"/>
                <a:cs typeface="Arial"/>
              </a:rPr>
              <a:t> Information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</a:pPr>
            <a:r>
              <a:rPr dirty="0" u="sng" sz="1100" spc="2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none" sz="1100">
                <a:latin typeface="Arial"/>
                <a:cs typeface="Arial"/>
              </a:rPr>
              <a:t>_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and/or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32321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-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</a:t>
            </a:r>
            <a:r>
              <a:rPr dirty="0" u="none" sz="1100" spc="-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or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tabLst>
                <a:tab pos="32321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-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</a:t>
            </a:r>
            <a:r>
              <a:rPr dirty="0" u="sng" sz="11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Arial"/>
              <a:cs typeface="Arial"/>
            </a:endParaRPr>
          </a:p>
          <a:p>
            <a:pPr marL="12700" marR="123825">
              <a:lnSpc>
                <a:spcPts val="1300"/>
              </a:lnSpc>
            </a:pPr>
            <a:r>
              <a:rPr dirty="0" sz="1100" spc="-10">
                <a:latin typeface="Arial"/>
                <a:cs typeface="Arial"/>
              </a:rPr>
              <a:t>Maintenance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competitive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critical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attracting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retaining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workforce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deliver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wide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variety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clients’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needs.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</a:t>
            </a:r>
            <a:r>
              <a:rPr dirty="0" u="none" sz="1100" spc="-1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6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Prior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incorporate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any </a:t>
            </a:r>
            <a:r>
              <a:rPr dirty="0" sz="1100">
                <a:latin typeface="Arial"/>
                <a:cs typeface="Arial"/>
              </a:rPr>
              <a:t>additions,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deletions,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modifications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occurred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during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since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previous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approval.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ongoing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align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organization’s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leadership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structure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goals,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adjusted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senior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leadership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titles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removed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couple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unused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classifications.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reorganization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following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retirement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Senior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Strategy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Unit.</a:t>
            </a:r>
            <a:endParaRPr sz="1100">
              <a:latin typeface="Arial"/>
              <a:cs typeface="Arial"/>
            </a:endParaRPr>
          </a:p>
          <a:p>
            <a:pPr marL="463550" indent="-22288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3550" algn="l"/>
              </a:tabLst>
            </a:pPr>
            <a:r>
              <a:rPr dirty="0" sz="1100" spc="-20" b="1">
                <a:latin typeface="Arial"/>
                <a:cs typeface="Arial"/>
              </a:rPr>
              <a:t>Reorganization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 Leadership</a:t>
            </a:r>
            <a:r>
              <a:rPr dirty="0" sz="1100" spc="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Titles:</a:t>
            </a:r>
            <a:endParaRPr sz="1100">
              <a:latin typeface="Arial"/>
              <a:cs typeface="Arial"/>
            </a:endParaRPr>
          </a:p>
          <a:p>
            <a:pPr lvl="1" marL="927100" marR="412115" indent="-228600">
              <a:lnSpc>
                <a:spcPct val="103200"/>
              </a:lnSpc>
              <a:spcBef>
                <a:spcPts val="700"/>
              </a:spcBef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retirement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Senior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Strategy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 </a:t>
            </a:r>
            <a:r>
              <a:rPr dirty="0" sz="1100" spc="-10">
                <a:latin typeface="Arial"/>
                <a:cs typeface="Arial"/>
              </a:rPr>
              <a:t>opportunity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restructure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responsibilities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10">
                <a:latin typeface="Arial"/>
                <a:cs typeface="Arial"/>
              </a:rPr>
              <a:t>across </a:t>
            </a:r>
            <a:r>
              <a:rPr dirty="0" sz="1100">
                <a:latin typeface="Arial"/>
                <a:cs typeface="Arial"/>
              </a:rPr>
              <a:t>units,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following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structural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changes:</a:t>
            </a:r>
            <a:endParaRPr sz="1100">
              <a:latin typeface="Arial"/>
              <a:cs typeface="Arial"/>
            </a:endParaRPr>
          </a:p>
          <a:p>
            <a:pPr lvl="2" marL="1384300" marR="172720" indent="-228600">
              <a:lnSpc>
                <a:spcPct val="102899"/>
              </a:lnSpc>
              <a:spcBef>
                <a:spcPts val="805"/>
              </a:spcBef>
              <a:buSzPct val="90909"/>
              <a:buFont typeface="Wingdings"/>
              <a:buChar char=""/>
              <a:tabLst>
                <a:tab pos="1384300" algn="l"/>
              </a:tabLst>
            </a:pPr>
            <a:r>
              <a:rPr dirty="0" sz="1100" b="1">
                <a:latin typeface="Arial"/>
                <a:cs typeface="Arial"/>
              </a:rPr>
              <a:t>Title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change,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Chief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Client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Services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classification: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this </a:t>
            </a:r>
            <a:r>
              <a:rPr dirty="0" sz="1100" spc="-10">
                <a:latin typeface="Arial"/>
                <a:cs typeface="Arial"/>
              </a:rPr>
              <a:t>reorganization,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merged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responsibilities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Senior</a:t>
            </a:r>
            <a:r>
              <a:rPr dirty="0" sz="1100" spc="-10">
                <a:latin typeface="Arial"/>
                <a:cs typeface="Arial"/>
              </a:rPr>
              <a:t> Practice </a:t>
            </a:r>
            <a:r>
              <a:rPr dirty="0" sz="1100">
                <a:latin typeface="Arial"/>
                <a:cs typeface="Arial"/>
              </a:rPr>
              <a:t>Leader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Senior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-25">
                <a:latin typeface="Arial"/>
                <a:cs typeface="Arial"/>
              </a:rPr>
              <a:t> of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0">
                <a:latin typeface="Arial"/>
                <a:cs typeface="Arial"/>
              </a:rPr>
              <a:t> classification.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expected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enhance efficiency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streamlining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strategic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oversight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improving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 integration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across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departments.</a:t>
            </a:r>
            <a:endParaRPr sz="1100">
              <a:latin typeface="Arial"/>
              <a:cs typeface="Arial"/>
            </a:endParaRPr>
          </a:p>
          <a:p>
            <a:pPr lvl="2" marL="1384300" marR="218440" indent="-228600">
              <a:lnSpc>
                <a:spcPct val="103200"/>
              </a:lnSpc>
              <a:spcBef>
                <a:spcPts val="795"/>
              </a:spcBef>
              <a:buSzPct val="90909"/>
              <a:buFont typeface="Wingdings"/>
              <a:buChar char=""/>
              <a:tabLst>
                <a:tab pos="1384300" algn="l"/>
              </a:tabLst>
            </a:pPr>
            <a:r>
              <a:rPr dirty="0" sz="1100" b="1">
                <a:latin typeface="Arial"/>
                <a:cs typeface="Arial"/>
              </a:rPr>
              <a:t>Title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change,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Chief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Marketing</a:t>
            </a:r>
            <a:r>
              <a:rPr dirty="0" sz="1100" spc="-7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Business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Development: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better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align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0">
                <a:latin typeface="Arial"/>
                <a:cs typeface="Arial"/>
              </a:rPr>
              <a:t> comparable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titles,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10">
                <a:latin typeface="Arial"/>
                <a:cs typeface="Arial"/>
              </a:rPr>
              <a:t> recommend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title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"Director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Marketing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Development"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"Chief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5060" y="622299"/>
            <a:ext cx="5548630" cy="1430020"/>
          </a:xfrm>
          <a:custGeom>
            <a:avLst/>
            <a:gdLst/>
            <a:ahLst/>
            <a:cxnLst/>
            <a:rect l="l" t="t" r="r" b="b"/>
            <a:pathLst>
              <a:path w="5548630" h="1430020">
                <a:moveTo>
                  <a:pt x="5485130" y="63500"/>
                </a:moveTo>
                <a:lnTo>
                  <a:pt x="5472417" y="63500"/>
                </a:lnTo>
                <a:lnTo>
                  <a:pt x="5472417" y="76200"/>
                </a:lnTo>
                <a:lnTo>
                  <a:pt x="5472417" y="1353820"/>
                </a:lnTo>
                <a:lnTo>
                  <a:pt x="76200" y="1353820"/>
                </a:lnTo>
                <a:lnTo>
                  <a:pt x="76200" y="76200"/>
                </a:lnTo>
                <a:lnTo>
                  <a:pt x="5472417" y="76200"/>
                </a:lnTo>
                <a:lnTo>
                  <a:pt x="5472417" y="63500"/>
                </a:lnTo>
                <a:lnTo>
                  <a:pt x="63500" y="63500"/>
                </a:lnTo>
                <a:lnTo>
                  <a:pt x="63500" y="76200"/>
                </a:lnTo>
                <a:lnTo>
                  <a:pt x="63500" y="1353820"/>
                </a:lnTo>
                <a:lnTo>
                  <a:pt x="63500" y="1366520"/>
                </a:lnTo>
                <a:lnTo>
                  <a:pt x="5485130" y="1366520"/>
                </a:lnTo>
                <a:lnTo>
                  <a:pt x="5485130" y="1353820"/>
                </a:lnTo>
                <a:lnTo>
                  <a:pt x="5485130" y="76200"/>
                </a:lnTo>
                <a:lnTo>
                  <a:pt x="5485130" y="63500"/>
                </a:lnTo>
                <a:close/>
              </a:path>
              <a:path w="5548630" h="1430020">
                <a:moveTo>
                  <a:pt x="5523230" y="25400"/>
                </a:moveTo>
                <a:lnTo>
                  <a:pt x="5497817" y="25400"/>
                </a:lnTo>
                <a:lnTo>
                  <a:pt x="5497817" y="50800"/>
                </a:lnTo>
                <a:lnTo>
                  <a:pt x="5497817" y="1379220"/>
                </a:lnTo>
                <a:lnTo>
                  <a:pt x="50800" y="1379220"/>
                </a:lnTo>
                <a:lnTo>
                  <a:pt x="50800" y="50800"/>
                </a:lnTo>
                <a:lnTo>
                  <a:pt x="5497817" y="50800"/>
                </a:lnTo>
                <a:lnTo>
                  <a:pt x="5497817" y="25400"/>
                </a:lnTo>
                <a:lnTo>
                  <a:pt x="25400" y="25400"/>
                </a:lnTo>
                <a:lnTo>
                  <a:pt x="25400" y="50800"/>
                </a:lnTo>
                <a:lnTo>
                  <a:pt x="25400" y="1379220"/>
                </a:lnTo>
                <a:lnTo>
                  <a:pt x="25400" y="1404620"/>
                </a:lnTo>
                <a:lnTo>
                  <a:pt x="5523230" y="1404620"/>
                </a:lnTo>
                <a:lnTo>
                  <a:pt x="5523230" y="1379220"/>
                </a:lnTo>
                <a:lnTo>
                  <a:pt x="5523230" y="50800"/>
                </a:lnTo>
                <a:lnTo>
                  <a:pt x="5523230" y="25400"/>
                </a:lnTo>
                <a:close/>
              </a:path>
              <a:path w="5548630" h="1430020">
                <a:moveTo>
                  <a:pt x="5548630" y="0"/>
                </a:moveTo>
                <a:lnTo>
                  <a:pt x="5535930" y="0"/>
                </a:lnTo>
                <a:lnTo>
                  <a:pt x="5535930" y="12700"/>
                </a:lnTo>
                <a:lnTo>
                  <a:pt x="5535930" y="1417320"/>
                </a:lnTo>
                <a:lnTo>
                  <a:pt x="12700" y="1417320"/>
                </a:lnTo>
                <a:lnTo>
                  <a:pt x="12700" y="12700"/>
                </a:lnTo>
                <a:lnTo>
                  <a:pt x="5535930" y="12700"/>
                </a:lnTo>
                <a:lnTo>
                  <a:pt x="5535930" y="0"/>
                </a:lnTo>
                <a:lnTo>
                  <a:pt x="0" y="0"/>
                </a:lnTo>
                <a:lnTo>
                  <a:pt x="0" y="12700"/>
                </a:lnTo>
                <a:lnTo>
                  <a:pt x="0" y="1417320"/>
                </a:lnTo>
                <a:lnTo>
                  <a:pt x="0" y="1430020"/>
                </a:lnTo>
                <a:lnTo>
                  <a:pt x="5548630" y="1430020"/>
                </a:lnTo>
                <a:lnTo>
                  <a:pt x="5548630" y="1417320"/>
                </a:lnTo>
                <a:lnTo>
                  <a:pt x="5548630" y="0"/>
                </a:lnTo>
                <a:close/>
              </a:path>
            </a:pathLst>
          </a:custGeom>
          <a:solidFill>
            <a:srgbClr val="7800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65860" y="817880"/>
            <a:ext cx="5447030" cy="1045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By</a:t>
            </a:r>
            <a:r>
              <a:rPr dirty="0" sz="900" spc="-4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request,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alternate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agenda</a:t>
            </a:r>
            <a:r>
              <a:rPr dirty="0" sz="900" spc="-3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and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agenda</a:t>
            </a:r>
            <a:r>
              <a:rPr dirty="0" sz="900" spc="-3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document</a:t>
            </a:r>
            <a:r>
              <a:rPr dirty="0" sz="900" spc="-4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formats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are</a:t>
            </a:r>
            <a:r>
              <a:rPr dirty="0" sz="900" spc="-4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available</a:t>
            </a:r>
            <a:r>
              <a:rPr dirty="0" sz="900" spc="-4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to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persons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with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50" b="1">
                <a:solidFill>
                  <a:srgbClr val="780029"/>
                </a:solidFill>
                <a:latin typeface="Century Gothic"/>
                <a:cs typeface="Century Gothic"/>
              </a:rPr>
              <a:t>a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disability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as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required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by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Section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202</a:t>
            </a:r>
            <a:r>
              <a:rPr dirty="0" sz="900" spc="-3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of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the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1990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Americans</a:t>
            </a:r>
            <a:r>
              <a:rPr dirty="0" sz="900" spc="-3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with Disabilities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Act.</a:t>
            </a:r>
            <a:endParaRPr sz="900">
              <a:latin typeface="Century Gothic"/>
              <a:cs typeface="Century Gothic"/>
            </a:endParaRPr>
          </a:p>
          <a:p>
            <a:pPr algn="ctr" marL="762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To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arrange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an</a:t>
            </a:r>
            <a:r>
              <a:rPr dirty="0" sz="900" spc="-3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alternative</a:t>
            </a:r>
            <a:r>
              <a:rPr dirty="0" sz="900" spc="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agenda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format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or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to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arrange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aid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or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services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to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accommodate</a:t>
            </a:r>
            <a:endParaRPr sz="900">
              <a:latin typeface="Century Gothic"/>
              <a:cs typeface="Century Gothic"/>
            </a:endParaRPr>
          </a:p>
          <a:p>
            <a:pPr algn="ctr" marL="272415" marR="254000">
              <a:lnSpc>
                <a:spcPts val="1810"/>
              </a:lnSpc>
              <a:spcBef>
                <a:spcPts val="90"/>
              </a:spcBef>
            </a:pP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persons</a:t>
            </a:r>
            <a:r>
              <a:rPr dirty="0" sz="900" spc="-4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with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disability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to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participate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in</a:t>
            </a:r>
            <a:r>
              <a:rPr dirty="0" sz="900" spc="-3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</a:t>
            </a:r>
            <a:r>
              <a:rPr dirty="0" sz="900" spc="-3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public</a:t>
            </a:r>
            <a:r>
              <a:rPr dirty="0" sz="900" spc="-4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meeting,</a:t>
            </a:r>
            <a:r>
              <a:rPr dirty="0" sz="900" spc="-4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contact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the</a:t>
            </a:r>
            <a:r>
              <a:rPr dirty="0" sz="900" spc="-3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Executive</a:t>
            </a:r>
            <a:r>
              <a:rPr dirty="0" sz="900" spc="-3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Office</a:t>
            </a:r>
            <a:r>
              <a:rPr dirty="0" sz="900" spc="-4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at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(916)</a:t>
            </a:r>
            <a:r>
              <a:rPr dirty="0" sz="900" spc="-3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263-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3600</a:t>
            </a:r>
            <a:r>
              <a:rPr dirty="0" sz="900" spc="-4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extension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3379.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104900" y="2338069"/>
            <a:ext cx="5548630" cy="1696720"/>
          </a:xfrm>
          <a:custGeom>
            <a:avLst/>
            <a:gdLst/>
            <a:ahLst/>
            <a:cxnLst/>
            <a:rect l="l" t="t" r="r" b="b"/>
            <a:pathLst>
              <a:path w="5548630" h="1696720">
                <a:moveTo>
                  <a:pt x="5485130" y="63500"/>
                </a:moveTo>
                <a:lnTo>
                  <a:pt x="5472430" y="63500"/>
                </a:lnTo>
                <a:lnTo>
                  <a:pt x="5472430" y="76200"/>
                </a:lnTo>
                <a:lnTo>
                  <a:pt x="5472430" y="1620520"/>
                </a:lnTo>
                <a:lnTo>
                  <a:pt x="76200" y="1620520"/>
                </a:lnTo>
                <a:lnTo>
                  <a:pt x="76200" y="76200"/>
                </a:lnTo>
                <a:lnTo>
                  <a:pt x="5472430" y="76200"/>
                </a:lnTo>
                <a:lnTo>
                  <a:pt x="5472430" y="63500"/>
                </a:lnTo>
                <a:lnTo>
                  <a:pt x="63500" y="63500"/>
                </a:lnTo>
                <a:lnTo>
                  <a:pt x="63500" y="76200"/>
                </a:lnTo>
                <a:lnTo>
                  <a:pt x="63500" y="1620520"/>
                </a:lnTo>
                <a:lnTo>
                  <a:pt x="63500" y="1633220"/>
                </a:lnTo>
                <a:lnTo>
                  <a:pt x="5485130" y="1633220"/>
                </a:lnTo>
                <a:lnTo>
                  <a:pt x="5485130" y="1620520"/>
                </a:lnTo>
                <a:lnTo>
                  <a:pt x="5485130" y="76200"/>
                </a:lnTo>
                <a:lnTo>
                  <a:pt x="5485130" y="63500"/>
                </a:lnTo>
                <a:close/>
              </a:path>
              <a:path w="5548630" h="1696720">
                <a:moveTo>
                  <a:pt x="5523230" y="25400"/>
                </a:moveTo>
                <a:lnTo>
                  <a:pt x="5497830" y="25400"/>
                </a:lnTo>
                <a:lnTo>
                  <a:pt x="5497830" y="50800"/>
                </a:lnTo>
                <a:lnTo>
                  <a:pt x="5497830" y="1645920"/>
                </a:lnTo>
                <a:lnTo>
                  <a:pt x="50800" y="1645920"/>
                </a:lnTo>
                <a:lnTo>
                  <a:pt x="50800" y="50800"/>
                </a:lnTo>
                <a:lnTo>
                  <a:pt x="5497830" y="50800"/>
                </a:lnTo>
                <a:lnTo>
                  <a:pt x="5497830" y="25400"/>
                </a:lnTo>
                <a:lnTo>
                  <a:pt x="25400" y="25400"/>
                </a:lnTo>
                <a:lnTo>
                  <a:pt x="25400" y="50800"/>
                </a:lnTo>
                <a:lnTo>
                  <a:pt x="25400" y="1645920"/>
                </a:lnTo>
                <a:lnTo>
                  <a:pt x="25400" y="1671320"/>
                </a:lnTo>
                <a:lnTo>
                  <a:pt x="5523230" y="1671320"/>
                </a:lnTo>
                <a:lnTo>
                  <a:pt x="5523230" y="1645920"/>
                </a:lnTo>
                <a:lnTo>
                  <a:pt x="5523230" y="50800"/>
                </a:lnTo>
                <a:lnTo>
                  <a:pt x="5523230" y="25400"/>
                </a:lnTo>
                <a:close/>
              </a:path>
              <a:path w="5548630" h="1696720">
                <a:moveTo>
                  <a:pt x="5548630" y="0"/>
                </a:moveTo>
                <a:lnTo>
                  <a:pt x="5535930" y="0"/>
                </a:lnTo>
                <a:lnTo>
                  <a:pt x="5535930" y="12700"/>
                </a:lnTo>
                <a:lnTo>
                  <a:pt x="5535930" y="1684020"/>
                </a:lnTo>
                <a:lnTo>
                  <a:pt x="12700" y="1684020"/>
                </a:lnTo>
                <a:lnTo>
                  <a:pt x="12700" y="12700"/>
                </a:lnTo>
                <a:lnTo>
                  <a:pt x="5535930" y="12700"/>
                </a:lnTo>
                <a:lnTo>
                  <a:pt x="5535930" y="0"/>
                </a:lnTo>
                <a:lnTo>
                  <a:pt x="0" y="0"/>
                </a:lnTo>
                <a:lnTo>
                  <a:pt x="0" y="12700"/>
                </a:lnTo>
                <a:lnTo>
                  <a:pt x="0" y="1684020"/>
                </a:lnTo>
                <a:lnTo>
                  <a:pt x="0" y="1696720"/>
                </a:lnTo>
                <a:lnTo>
                  <a:pt x="5548630" y="1696720"/>
                </a:lnTo>
                <a:lnTo>
                  <a:pt x="5548630" y="1684020"/>
                </a:lnTo>
                <a:lnTo>
                  <a:pt x="5548630" y="0"/>
                </a:lnTo>
                <a:close/>
              </a:path>
            </a:pathLst>
          </a:custGeom>
          <a:solidFill>
            <a:srgbClr val="7377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155700" y="2472982"/>
            <a:ext cx="5447030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00" marR="181610">
              <a:lnSpc>
                <a:spcPct val="144400"/>
              </a:lnSpc>
              <a:spcBef>
                <a:spcPts val="100"/>
              </a:spcBef>
            </a:pP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Any</a:t>
            </a:r>
            <a:r>
              <a:rPr dirty="0" sz="900" spc="-5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person</a:t>
            </a:r>
            <a:r>
              <a:rPr dirty="0" sz="900" spc="-4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not</a:t>
            </a:r>
            <a:r>
              <a:rPr dirty="0" sz="900" spc="-3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on</a:t>
            </a:r>
            <a:r>
              <a:rPr dirty="0" sz="900" spc="-6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this</a:t>
            </a:r>
            <a:r>
              <a:rPr dirty="0" sz="900" spc="-3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Agenda</a:t>
            </a:r>
            <a:r>
              <a:rPr dirty="0" sz="900" spc="-3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who</a:t>
            </a:r>
            <a:r>
              <a:rPr dirty="0" sz="900" spc="-4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wishes</a:t>
            </a:r>
            <a:r>
              <a:rPr dirty="0" sz="900" spc="-3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to</a:t>
            </a:r>
            <a:r>
              <a:rPr dirty="0" sz="900" spc="-4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address</a:t>
            </a:r>
            <a:r>
              <a:rPr dirty="0" sz="900" spc="-4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the</a:t>
            </a:r>
            <a:r>
              <a:rPr dirty="0" sz="900" spc="-3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Board</a:t>
            </a:r>
            <a:r>
              <a:rPr dirty="0" sz="900" spc="-3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of</a:t>
            </a:r>
            <a:r>
              <a:rPr dirty="0" sz="900" spc="-4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Directors</a:t>
            </a:r>
            <a:r>
              <a:rPr dirty="0" sz="900" spc="-5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must</a:t>
            </a:r>
            <a:r>
              <a:rPr dirty="0" sz="900" spc="-4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sign</a:t>
            </a:r>
            <a:r>
              <a:rPr dirty="0" sz="900" spc="-4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in</a:t>
            </a:r>
            <a:r>
              <a:rPr dirty="0" sz="900" spc="-5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with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the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Board’s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Executive</a:t>
            </a:r>
            <a:r>
              <a:rPr dirty="0" sz="900" spc="-4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Assistant.</a:t>
            </a:r>
            <a:r>
              <a:rPr dirty="0" sz="900" spc="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Any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person</a:t>
            </a:r>
            <a:r>
              <a:rPr dirty="0" sz="900" spc="-4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requesting</a:t>
            </a:r>
            <a:r>
              <a:rPr dirty="0" sz="900" spc="-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disability-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related</a:t>
            </a:r>
            <a:r>
              <a:rPr dirty="0" sz="900" spc="-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modification 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or</a:t>
            </a:r>
            <a:endParaRPr sz="900">
              <a:latin typeface="Century Gothic"/>
              <a:cs typeface="Century Gothic"/>
            </a:endParaRPr>
          </a:p>
          <a:p>
            <a:pPr algn="ctr" marL="269240" marR="254635">
              <a:lnSpc>
                <a:spcPct val="166700"/>
              </a:lnSpc>
            </a:pP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accommodation,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including</a:t>
            </a:r>
            <a:r>
              <a:rPr dirty="0" sz="900" spc="-4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auxiliary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aids,</a:t>
            </a:r>
            <a:r>
              <a:rPr dirty="0" sz="900" spc="-3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or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services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who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require</a:t>
            </a:r>
            <a:r>
              <a:rPr dirty="0" sz="900" spc="-3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these</a:t>
            </a:r>
            <a:r>
              <a:rPr dirty="0" sz="900" spc="-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aids</a:t>
            </a:r>
            <a:r>
              <a:rPr dirty="0" sz="900" spc="-3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or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services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in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order</a:t>
            </a:r>
            <a:r>
              <a:rPr dirty="0" sz="900" spc="-5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to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participate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 in</a:t>
            </a:r>
            <a:r>
              <a:rPr dirty="0" sz="900" spc="-5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the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public</a:t>
            </a:r>
            <a:r>
              <a:rPr dirty="0" sz="900" spc="-4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meeting</a:t>
            </a:r>
            <a:r>
              <a:rPr dirty="0" sz="900" spc="-3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should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contact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Dana</a:t>
            </a:r>
            <a:r>
              <a:rPr dirty="0" sz="900" spc="-4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Henderson,</a:t>
            </a:r>
            <a:r>
              <a:rPr dirty="0" sz="900" spc="-5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Executive</a:t>
            </a:r>
            <a:endParaRPr sz="900">
              <a:latin typeface="Century Gothic"/>
              <a:cs typeface="Century Gothic"/>
            </a:endParaRPr>
          </a:p>
          <a:p>
            <a:pPr algn="ctr" marL="6985">
              <a:lnSpc>
                <a:spcPct val="100000"/>
              </a:lnSpc>
              <a:spcBef>
                <a:spcPts val="730"/>
              </a:spcBef>
            </a:pP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Assistant, CPS</a:t>
            </a:r>
            <a:r>
              <a:rPr dirty="0" sz="900" spc="-3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HR</a:t>
            </a:r>
            <a:r>
              <a:rPr dirty="0" sz="900" spc="-3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Consulting,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2450</a:t>
            </a:r>
            <a:r>
              <a:rPr dirty="0" sz="900" spc="-4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Del</a:t>
            </a:r>
            <a:r>
              <a:rPr dirty="0" sz="900" spc="-5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Paso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Road,</a:t>
            </a:r>
            <a:r>
              <a:rPr dirty="0" sz="900" spc="-4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Sacramento,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CA,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95834,</a:t>
            </a:r>
            <a:r>
              <a:rPr dirty="0" sz="900" spc="-5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(916)</a:t>
            </a:r>
            <a:r>
              <a:rPr dirty="0" sz="900" spc="-4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263-3600.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Requests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must</a:t>
            </a:r>
            <a:r>
              <a:rPr dirty="0" sz="900" spc="-4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be</a:t>
            </a:r>
            <a:r>
              <a:rPr dirty="0" sz="900" spc="-3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made</a:t>
            </a:r>
            <a:r>
              <a:rPr dirty="0" sz="900" spc="-4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at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least</a:t>
            </a:r>
            <a:r>
              <a:rPr dirty="0" sz="900" spc="-3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3</a:t>
            </a:r>
            <a:r>
              <a:rPr dirty="0" sz="900" spc="-3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business</a:t>
            </a:r>
            <a:r>
              <a:rPr dirty="0" sz="900" spc="-3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days</a:t>
            </a:r>
            <a:r>
              <a:rPr dirty="0" sz="900" spc="-5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before</a:t>
            </a:r>
            <a:r>
              <a:rPr dirty="0" sz="900" spc="-3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the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scheduled</a:t>
            </a:r>
            <a:r>
              <a:rPr dirty="0" sz="900" spc="-4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meeting.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52500" y="4371136"/>
            <a:ext cx="6057900" cy="4870450"/>
          </a:xfrm>
          <a:prstGeom prst="rect">
            <a:avLst/>
          </a:prstGeom>
          <a:ln w="76200">
            <a:solidFill>
              <a:srgbClr val="780029"/>
            </a:solidFill>
          </a:ln>
        </p:spPr>
        <p:txBody>
          <a:bodyPr wrap="square" lIns="0" tIns="850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70"/>
              </a:spcBef>
            </a:pPr>
            <a:endParaRPr sz="1600">
              <a:latin typeface="Times New Roman"/>
              <a:cs typeface="Times New Roman"/>
            </a:endParaRPr>
          </a:p>
          <a:p>
            <a:pPr marL="129539" marR="2592705" indent="-635">
              <a:lnSpc>
                <a:spcPct val="95900"/>
              </a:lnSpc>
              <a:spcBef>
                <a:spcPts val="5"/>
              </a:spcBef>
            </a:pPr>
            <a:r>
              <a:rPr dirty="0" sz="1600" b="1">
                <a:latin typeface="Arial"/>
                <a:cs typeface="Arial"/>
              </a:rPr>
              <a:t>CPS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HR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Consulting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Board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Meeting Teleconference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Locations </a:t>
            </a:r>
            <a:r>
              <a:rPr dirty="0" sz="1600" b="1">
                <a:latin typeface="Arial"/>
                <a:cs typeface="Arial"/>
              </a:rPr>
              <a:t>November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8,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114"/>
              </a:spcBef>
            </a:pPr>
            <a:r>
              <a:rPr dirty="0" sz="1400" b="1">
                <a:latin typeface="Arial"/>
                <a:cs typeface="Arial"/>
              </a:rPr>
              <a:t>Open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Session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9:00AM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PST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(12:00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PM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EST)</a:t>
            </a:r>
            <a:endParaRPr sz="14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489"/>
              </a:spcBef>
            </a:pPr>
            <a:r>
              <a:rPr dirty="0" sz="900" b="1">
                <a:latin typeface="Arial"/>
                <a:cs typeface="Arial"/>
              </a:rPr>
              <a:t>Click</a:t>
            </a:r>
            <a:r>
              <a:rPr dirty="0" sz="900" spc="8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on</a:t>
            </a:r>
            <a:r>
              <a:rPr dirty="0" sz="900" spc="9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the</a:t>
            </a:r>
            <a:r>
              <a:rPr dirty="0" sz="900" spc="9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“Join</a:t>
            </a:r>
            <a:r>
              <a:rPr dirty="0" sz="900" spc="8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Microsoft</a:t>
            </a:r>
            <a:r>
              <a:rPr dirty="0" sz="900" spc="6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Teams</a:t>
            </a:r>
            <a:r>
              <a:rPr dirty="0" sz="900" spc="9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Meeting”</a:t>
            </a:r>
            <a:r>
              <a:rPr dirty="0" sz="900" spc="7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link</a:t>
            </a:r>
            <a:r>
              <a:rPr dirty="0" sz="900" spc="8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in</a:t>
            </a:r>
            <a:r>
              <a:rPr dirty="0" sz="900" spc="10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your</a:t>
            </a:r>
            <a:r>
              <a:rPr dirty="0" sz="900" spc="14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meeting</a:t>
            </a:r>
            <a:r>
              <a:rPr dirty="0" sz="900" spc="7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invitation</a:t>
            </a:r>
            <a:r>
              <a:rPr dirty="0" sz="900" spc="9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or</a:t>
            </a:r>
            <a:r>
              <a:rPr dirty="0" sz="900" spc="8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phone</a:t>
            </a:r>
            <a:r>
              <a:rPr dirty="0" sz="900" spc="7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in</a:t>
            </a:r>
            <a:r>
              <a:rPr dirty="0" sz="900" spc="9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to</a:t>
            </a:r>
            <a:r>
              <a:rPr dirty="0" sz="900" spc="8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the</a:t>
            </a:r>
            <a:r>
              <a:rPr dirty="0" sz="900" spc="100" b="1">
                <a:latin typeface="Arial"/>
                <a:cs typeface="Arial"/>
              </a:rPr>
              <a:t> </a:t>
            </a:r>
            <a:r>
              <a:rPr dirty="0" sz="900" spc="-25" b="1">
                <a:latin typeface="Arial"/>
                <a:cs typeface="Arial"/>
              </a:rPr>
              <a:t>toll-</a:t>
            </a:r>
            <a:r>
              <a:rPr dirty="0" sz="900" spc="-20" b="1">
                <a:latin typeface="Arial"/>
                <a:cs typeface="Arial"/>
              </a:rPr>
              <a:t>free</a:t>
            </a:r>
            <a:endParaRPr sz="9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720"/>
              </a:spcBef>
            </a:pPr>
            <a:r>
              <a:rPr dirty="0" sz="900" b="1">
                <a:latin typeface="Arial"/>
                <a:cs typeface="Arial"/>
              </a:rPr>
              <a:t>number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(866)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20" b="1">
                <a:latin typeface="Arial"/>
                <a:cs typeface="Arial"/>
              </a:rPr>
              <a:t>343-</a:t>
            </a:r>
            <a:r>
              <a:rPr dirty="0" sz="900" b="1">
                <a:latin typeface="Arial"/>
                <a:cs typeface="Arial"/>
              </a:rPr>
              <a:t>5340,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Conference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ID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555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927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560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#</a:t>
            </a:r>
            <a:endParaRPr sz="9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635"/>
              </a:spcBef>
            </a:pP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Locations</a:t>
            </a:r>
            <a:endParaRPr sz="1200">
              <a:latin typeface="Arial"/>
              <a:cs typeface="Arial"/>
            </a:endParaRPr>
          </a:p>
          <a:p>
            <a:pPr marL="129539" marR="1175385">
              <a:lnSpc>
                <a:spcPct val="191800"/>
              </a:lnSpc>
              <a:spcBef>
                <a:spcPts val="125"/>
              </a:spcBef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Consulting,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2450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Paso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Road,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Suite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220,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95834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201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Blvd.,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Suite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501,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Anaheim,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92805</a:t>
            </a:r>
            <a:endParaRPr sz="1100">
              <a:latin typeface="Arial"/>
              <a:cs typeface="Arial"/>
            </a:endParaRPr>
          </a:p>
          <a:p>
            <a:pPr marL="129539" marR="631190">
              <a:lnSpc>
                <a:spcPct val="190000"/>
              </a:lnSpc>
              <a:spcBef>
                <a:spcPts val="300"/>
              </a:spcBef>
            </a:pPr>
            <a:r>
              <a:rPr dirty="0" sz="1100" spc="-10">
                <a:latin typeface="Arial"/>
                <a:cs typeface="Arial"/>
              </a:rPr>
              <a:t>Hayward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Unified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School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Dept.,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24411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Amador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Street,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Hayward,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94544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495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Street,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baseline="23809" sz="1050">
                <a:latin typeface="Arial"/>
                <a:cs typeface="Arial"/>
              </a:rPr>
              <a:t>st</a:t>
            </a:r>
            <a:r>
              <a:rPr dirty="0" baseline="23809" sz="105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Floor,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NV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89101</a:t>
            </a:r>
            <a:endParaRPr sz="1100">
              <a:latin typeface="Arial"/>
              <a:cs typeface="Arial"/>
            </a:endParaRPr>
          </a:p>
          <a:p>
            <a:pPr marL="129539" marR="1581785" indent="-635">
              <a:lnSpc>
                <a:spcPct val="189100"/>
              </a:lnSpc>
            </a:pPr>
            <a:r>
              <a:rPr dirty="0" sz="1100" spc="-10">
                <a:latin typeface="Arial"/>
                <a:cs typeface="Arial"/>
              </a:rPr>
              <a:t>Mecklenburg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700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</a:t>
            </a:r>
            <a:r>
              <a:rPr dirty="0" baseline="23809" sz="1050">
                <a:latin typeface="Arial"/>
                <a:cs typeface="Arial"/>
              </a:rPr>
              <a:t>th</a:t>
            </a:r>
            <a:r>
              <a:rPr dirty="0" baseline="23809" sz="1050" spc="172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Street,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Suite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220,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Charlotte,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NC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28202 </a:t>
            </a:r>
            <a:r>
              <a:rPr dirty="0" sz="1100">
                <a:latin typeface="Arial"/>
                <a:cs typeface="Arial"/>
              </a:rPr>
              <a:t>Pinellas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Dept.,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400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Harrison,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Clearwater,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33756</a:t>
            </a:r>
            <a:endParaRPr sz="1100">
              <a:latin typeface="Arial"/>
              <a:cs typeface="Arial"/>
            </a:endParaRPr>
          </a:p>
          <a:p>
            <a:pPr marL="129539" marR="1592580">
              <a:lnSpc>
                <a:spcPct val="190900"/>
              </a:lnSpc>
              <a:spcBef>
                <a:spcPts val="85"/>
              </a:spcBef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Plano,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1520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Avenue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Suite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130,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Plano,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TX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75074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700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Street,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Suite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4667,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95814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057" y="877823"/>
            <a:ext cx="5979160" cy="68052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383665" marR="146050">
              <a:lnSpc>
                <a:spcPct val="103600"/>
              </a:lnSpc>
              <a:spcBef>
                <a:spcPts val="55"/>
              </a:spcBef>
            </a:pPr>
            <a:r>
              <a:rPr dirty="0" sz="1100" spc="-10">
                <a:latin typeface="Arial"/>
                <a:cs typeface="Arial"/>
              </a:rPr>
              <a:t>Marketing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Development,"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accurately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reflects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scope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responsibilities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leadership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level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associated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role.</a:t>
            </a:r>
            <a:endParaRPr sz="1100">
              <a:latin typeface="Arial"/>
              <a:cs typeface="Arial"/>
            </a:endParaRPr>
          </a:p>
          <a:p>
            <a:pPr marL="1383665" marR="165100" indent="-228600">
              <a:lnSpc>
                <a:spcPct val="102899"/>
              </a:lnSpc>
              <a:spcBef>
                <a:spcPts val="815"/>
              </a:spcBef>
              <a:buSzPct val="90909"/>
              <a:buFont typeface="Wingdings"/>
              <a:buChar char=""/>
              <a:tabLst>
                <a:tab pos="1383665" algn="l"/>
              </a:tabLst>
            </a:pPr>
            <a:r>
              <a:rPr dirty="0" sz="1100" b="1">
                <a:latin typeface="Arial"/>
                <a:cs typeface="Arial"/>
              </a:rPr>
              <a:t>Abolish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Senior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Practice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Leader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Classification: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role’s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duties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absorbed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revised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leadership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structure.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20">
                <a:latin typeface="Arial"/>
                <a:cs typeface="Arial"/>
              </a:rPr>
              <a:t>responsibilities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previously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Senior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role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25">
                <a:latin typeface="Arial"/>
                <a:cs typeface="Arial"/>
              </a:rPr>
              <a:t>now </a:t>
            </a:r>
            <a:r>
              <a:rPr dirty="0" sz="1100">
                <a:latin typeface="Arial"/>
                <a:cs typeface="Arial"/>
              </a:rPr>
              <a:t>fall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existing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redefined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senior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leadership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roles,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better </a:t>
            </a:r>
            <a:r>
              <a:rPr dirty="0" sz="1100">
                <a:latin typeface="Arial"/>
                <a:cs typeface="Arial"/>
              </a:rPr>
              <a:t>reflect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future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organization.</a:t>
            </a:r>
            <a:endParaRPr sz="1100">
              <a:latin typeface="Arial"/>
              <a:cs typeface="Arial"/>
            </a:endParaRPr>
          </a:p>
          <a:p>
            <a:pPr marL="1383665" marR="160020" indent="-228600">
              <a:lnSpc>
                <a:spcPct val="104500"/>
              </a:lnSpc>
              <a:spcBef>
                <a:spcPts val="780"/>
              </a:spcBef>
              <a:buSzPct val="90909"/>
              <a:buFont typeface="Wingdings"/>
              <a:buChar char=""/>
              <a:tabLst>
                <a:tab pos="1383665" algn="l"/>
              </a:tabLst>
            </a:pPr>
            <a:r>
              <a:rPr dirty="0" sz="1100" b="1">
                <a:latin typeface="Arial"/>
                <a:cs typeface="Arial"/>
              </a:rPr>
              <a:t>Abolish</a:t>
            </a:r>
            <a:r>
              <a:rPr dirty="0" sz="1100" spc="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Practice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Leader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Classification: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responsibilities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this </a:t>
            </a:r>
            <a:r>
              <a:rPr dirty="0" sz="1100">
                <a:latin typeface="Arial"/>
                <a:cs typeface="Arial"/>
              </a:rPr>
              <a:t>role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consolidated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position.</a:t>
            </a:r>
            <a:endParaRPr sz="11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890"/>
              </a:spcBef>
            </a:pPr>
            <a:r>
              <a:rPr dirty="0" sz="1100" b="1">
                <a:latin typeface="Arial"/>
                <a:cs typeface="Arial"/>
              </a:rPr>
              <a:t>Impact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on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Classifications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Pay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Plan:</a:t>
            </a:r>
            <a:endParaRPr sz="1100">
              <a:latin typeface="Arial"/>
              <a:cs typeface="Arial"/>
            </a:endParaRPr>
          </a:p>
          <a:p>
            <a:pPr marL="926465" marR="67310" indent="-228600">
              <a:lnSpc>
                <a:spcPct val="103000"/>
              </a:lnSpc>
              <a:spcBef>
                <a:spcPts val="905"/>
              </a:spcBef>
              <a:buSzPct val="90909"/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title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restructuring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responsibilities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reflected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updates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classification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system.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reviewed 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ensure </a:t>
            </a:r>
            <a:r>
              <a:rPr dirty="0" sz="1100">
                <a:latin typeface="Arial"/>
                <a:cs typeface="Arial"/>
              </a:rPr>
              <a:t>equity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alignment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benchmarks,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without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significant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impact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adjustments.</a:t>
            </a:r>
            <a:endParaRPr sz="1100">
              <a:latin typeface="Arial"/>
              <a:cs typeface="Arial"/>
            </a:endParaRPr>
          </a:p>
          <a:p>
            <a:pPr marL="465455" indent="-224154">
              <a:lnSpc>
                <a:spcPct val="100000"/>
              </a:lnSpc>
              <a:spcBef>
                <a:spcPts val="890"/>
              </a:spcBef>
              <a:buAutoNum type="arabicPeriod" startAt="2"/>
              <a:tabLst>
                <a:tab pos="465455" algn="l"/>
              </a:tabLst>
            </a:pPr>
            <a:r>
              <a:rPr dirty="0" sz="1100" b="1">
                <a:latin typeface="Arial"/>
                <a:cs typeface="Arial"/>
              </a:rPr>
              <a:t>Next</a:t>
            </a:r>
            <a:r>
              <a:rPr dirty="0" sz="1100" spc="-7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 lvl="1" marL="927100" marR="250825" indent="-228600">
              <a:lnSpc>
                <a:spcPct val="102899"/>
              </a:lnSpc>
              <a:spcBef>
                <a:spcPts val="720"/>
              </a:spcBef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consolidation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 </a:t>
            </a:r>
            <a:r>
              <a:rPr dirty="0" sz="1100" spc="-25">
                <a:latin typeface="Arial"/>
                <a:cs typeface="Arial"/>
              </a:rPr>
              <a:t>be </a:t>
            </a:r>
            <a:r>
              <a:rPr dirty="0" sz="1100" spc="-10">
                <a:latin typeface="Arial"/>
                <a:cs typeface="Arial"/>
              </a:rPr>
              <a:t>transferring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Senior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classification, </a:t>
            </a:r>
            <a:r>
              <a:rPr dirty="0" sz="1100">
                <a:latin typeface="Arial"/>
                <a:cs typeface="Arial"/>
              </a:rPr>
              <a:t>which </a:t>
            </a:r>
            <a:r>
              <a:rPr dirty="0" sz="1100" spc="-2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only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Melissa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Asher,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code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109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code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110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will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monitor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effectiveness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revised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structure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make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further adjustments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necessary.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Ongoing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evaluation</a:t>
            </a:r>
            <a:r>
              <a:rPr dirty="0" sz="1100">
                <a:latin typeface="Arial"/>
                <a:cs typeface="Arial"/>
              </a:rPr>
              <a:t> will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based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performance </a:t>
            </a:r>
            <a:r>
              <a:rPr dirty="0" sz="1100">
                <a:latin typeface="Arial"/>
                <a:cs typeface="Arial"/>
              </a:rPr>
              <a:t>metrics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feedback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senior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heads.</a:t>
            </a:r>
            <a:endParaRPr sz="1100">
              <a:latin typeface="Arial"/>
              <a:cs typeface="Arial"/>
            </a:endParaRPr>
          </a:p>
          <a:p>
            <a:pPr lvl="1" marL="927100" marR="181610" indent="-229235">
              <a:lnSpc>
                <a:spcPct val="103600"/>
              </a:lnSpc>
              <a:spcBef>
                <a:spcPts val="790"/>
              </a:spcBef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additional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reclassifications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adjustments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brought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review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future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meetings.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8500"/>
              </a:lnSpc>
              <a:spcBef>
                <a:spcPts val="980"/>
              </a:spcBef>
            </a:pPr>
            <a:r>
              <a:rPr dirty="0" sz="1100" b="1">
                <a:latin typeface="Arial"/>
                <a:cs typeface="Arial"/>
              </a:rPr>
              <a:t>Conclusion: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reorganization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marks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 step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forward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improving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organizational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structure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creating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clearer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lines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responsibility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better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aligning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leadership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roles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strategic </a:t>
            </a:r>
            <a:r>
              <a:rPr dirty="0" sz="1100">
                <a:latin typeface="Arial"/>
                <a:cs typeface="Arial"/>
              </a:rPr>
              <a:t>objectives.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anticipate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 position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organization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 spc="-10">
                <a:latin typeface="Arial"/>
                <a:cs typeface="Arial"/>
              </a:rPr>
              <a:t>operational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efficiency.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RECOMMENDED</a:t>
            </a:r>
            <a:r>
              <a:rPr dirty="0" u="sng" sz="1100" spc="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ACTION:</a:t>
            </a:r>
            <a:endParaRPr sz="1100">
              <a:latin typeface="Arial"/>
              <a:cs typeface="Arial"/>
            </a:endParaRPr>
          </a:p>
          <a:p>
            <a:pPr marL="12700" marR="460375">
              <a:lnSpc>
                <a:spcPts val="1310"/>
              </a:lnSpc>
              <a:spcBef>
                <a:spcPts val="330"/>
              </a:spcBef>
            </a:pPr>
            <a:r>
              <a:rPr dirty="0" sz="1100">
                <a:latin typeface="Arial"/>
                <a:cs typeface="Arial"/>
              </a:rPr>
              <a:t>Approve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shown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Agenda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November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8, </a:t>
            </a:r>
            <a:r>
              <a:rPr dirty="0" sz="1100" spc="-10">
                <a:latin typeface="Arial"/>
                <a:cs typeface="Arial"/>
              </a:rPr>
              <a:t>2024.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250" b="1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Sufficient</a:t>
            </a:r>
            <a:r>
              <a:rPr dirty="0" u="none" sz="1100" spc="-6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revenue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exists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-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support</a:t>
            </a:r>
            <a:r>
              <a:rPr dirty="0" u="none" sz="1100" spc="-7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this</a:t>
            </a:r>
            <a:r>
              <a:rPr dirty="0" u="none" sz="1100" spc="-6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action.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244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15"/>
              <a:t> </a:t>
            </a:r>
            <a:r>
              <a:rPr dirty="0"/>
              <a:t>3</a:t>
            </a:r>
            <a:r>
              <a:rPr dirty="0" spc="240"/>
              <a:t> </a:t>
            </a:r>
            <a:r>
              <a:rPr dirty="0"/>
              <a:t>Page</a:t>
            </a:r>
            <a:r>
              <a:rPr dirty="0" spc="-20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191" y="1063243"/>
            <a:ext cx="1231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780029"/>
                </a:solidFill>
                <a:latin typeface="Arial"/>
                <a:cs typeface="Arial"/>
              </a:rPr>
              <a:t>ATTACHMENT</a:t>
            </a:r>
            <a:r>
              <a:rPr dirty="0" sz="120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78002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5637" y="1330280"/>
            <a:ext cx="1667136" cy="37908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6983" y="1780171"/>
            <a:ext cx="5901014" cy="659037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244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15"/>
              <a:t> </a:t>
            </a:r>
            <a:r>
              <a:rPr dirty="0"/>
              <a:t>3</a:t>
            </a:r>
            <a:r>
              <a:rPr dirty="0" spc="240"/>
              <a:t> </a:t>
            </a:r>
            <a:r>
              <a:rPr dirty="0"/>
              <a:t>Page</a:t>
            </a:r>
            <a:r>
              <a:rPr dirty="0" spc="-20"/>
              <a:t> </a:t>
            </a:r>
            <a:r>
              <a:rPr dirty="0" spc="-50"/>
              <a:t>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5637" y="1155014"/>
            <a:ext cx="1667136" cy="37908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312" y="1776069"/>
            <a:ext cx="4942798" cy="337348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8336" y="5200612"/>
            <a:ext cx="2575481" cy="13060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5298" y="5587898"/>
            <a:ext cx="5017425" cy="3134283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244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15"/>
              <a:t> </a:t>
            </a:r>
            <a:r>
              <a:rPr dirty="0"/>
              <a:t>3</a:t>
            </a:r>
            <a:r>
              <a:rPr dirty="0" spc="240"/>
              <a:t> </a:t>
            </a:r>
            <a:r>
              <a:rPr dirty="0"/>
              <a:t>Page</a:t>
            </a:r>
            <a:r>
              <a:rPr dirty="0" spc="-20"/>
              <a:t> </a:t>
            </a: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191" y="1238504"/>
            <a:ext cx="1231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780029"/>
                </a:solidFill>
                <a:latin typeface="Arial"/>
                <a:cs typeface="Arial"/>
              </a:rPr>
              <a:t>ATTACHMENT</a:t>
            </a:r>
            <a:r>
              <a:rPr dirty="0" sz="120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780029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164" y="1536915"/>
            <a:ext cx="5816610" cy="6861754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244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15"/>
              <a:t> </a:t>
            </a:r>
            <a:r>
              <a:rPr dirty="0"/>
              <a:t>3</a:t>
            </a:r>
            <a:r>
              <a:rPr dirty="0" spc="240"/>
              <a:t> </a:t>
            </a:r>
            <a:r>
              <a:rPr dirty="0"/>
              <a:t>Page</a:t>
            </a:r>
            <a:r>
              <a:rPr dirty="0" spc="-20"/>
              <a:t> </a:t>
            </a:r>
            <a:r>
              <a:rPr dirty="0" spc="-50"/>
              <a:t>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300" y="1261110"/>
            <a:ext cx="2152648" cy="48576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312" y="1898650"/>
            <a:ext cx="4942798" cy="337348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7703" y="5323179"/>
            <a:ext cx="2575470" cy="13060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5298" y="5535320"/>
            <a:ext cx="5017425" cy="3134245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244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15"/>
              <a:t> </a:t>
            </a:r>
            <a:r>
              <a:rPr dirty="0"/>
              <a:t>3</a:t>
            </a:r>
            <a:r>
              <a:rPr dirty="0" spc="240"/>
              <a:t> </a:t>
            </a:r>
            <a:r>
              <a:rPr dirty="0"/>
              <a:t>Page</a:t>
            </a:r>
            <a:r>
              <a:rPr dirty="0" spc="-20"/>
              <a:t> </a:t>
            </a:r>
            <a:r>
              <a:rPr dirty="0" spc="-50"/>
              <a:t>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191" y="888110"/>
            <a:ext cx="3930015" cy="834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3665" algn="l"/>
              </a:tabLst>
            </a:pPr>
            <a:r>
              <a:rPr dirty="0" sz="1100" spc="-10" b="1">
                <a:latin typeface="Arial"/>
                <a:cs typeface="Arial"/>
              </a:rPr>
              <a:t>DATE: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10" b="1">
                <a:latin typeface="Arial"/>
                <a:cs typeface="Arial"/>
              </a:rPr>
              <a:t>November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8,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1383665" algn="l"/>
              </a:tabLst>
            </a:pPr>
            <a:r>
              <a:rPr dirty="0" sz="1100" spc="-25" b="1">
                <a:latin typeface="Arial"/>
                <a:cs typeface="Arial"/>
              </a:rPr>
              <a:t>TO: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Consulting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1383665" algn="l"/>
              </a:tabLst>
            </a:pPr>
            <a:r>
              <a:rPr dirty="0" sz="1100" spc="-10" b="1">
                <a:latin typeface="Arial"/>
                <a:cs typeface="Arial"/>
              </a:rPr>
              <a:t>FROM:</a:t>
            </a:r>
            <a:r>
              <a:rPr dirty="0" sz="1100" b="1">
                <a:latin typeface="Arial"/>
                <a:cs typeface="Arial"/>
              </a:rPr>
              <a:t>	Jerry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8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271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4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1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901051" y="1848395"/>
            <a:ext cx="1065530" cy="468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Arial"/>
                <a:cs typeface="Arial"/>
              </a:rPr>
              <a:t>PREPARED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dirty="0" sz="1100" spc="-10" b="1">
                <a:latin typeface="Arial"/>
                <a:cs typeface="Arial"/>
              </a:rPr>
              <a:t>SUBJECT: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72566" y="1848395"/>
            <a:ext cx="4055110" cy="468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Dana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Henderson,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Executive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Assistant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dirty="0" sz="1100" spc="-10" b="1">
                <a:latin typeface="Arial"/>
                <a:cs typeface="Arial"/>
              </a:rPr>
              <a:t>Approval</a:t>
            </a:r>
            <a:r>
              <a:rPr dirty="0" sz="1100" spc="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2025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Proposed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Board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Meeting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Dates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&amp;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Locations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0490" y="2430679"/>
            <a:ext cx="5833110" cy="3477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100">
              <a:latin typeface="Arial"/>
              <a:cs typeface="Arial"/>
            </a:endParaRPr>
          </a:p>
          <a:p>
            <a:pPr marL="13335">
              <a:lnSpc>
                <a:spcPts val="1315"/>
              </a:lnSpc>
              <a:tabLst>
                <a:tab pos="401320" algn="l"/>
              </a:tabLst>
            </a:pPr>
            <a:r>
              <a:rPr dirty="0" u="heavy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50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300"/>
              </a:lnSpc>
              <a:tabLst>
                <a:tab pos="417195" algn="l"/>
              </a:tabLst>
            </a:pPr>
            <a:r>
              <a:rPr dirty="0" u="sng" sz="1100" spc="2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2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295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310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9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00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</a:t>
            </a:r>
            <a:r>
              <a:rPr dirty="0" u="sng" sz="11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</a:t>
            </a:r>
            <a:r>
              <a:rPr dirty="0" u="none" sz="1100" spc="-2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Arial"/>
              <a:cs typeface="Arial"/>
            </a:endParaRPr>
          </a:p>
          <a:p>
            <a:pPr marL="12700" marR="95250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governance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essential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HR’s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ability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successfully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carry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goals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long-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12700" marR="5080" indent="635">
              <a:lnSpc>
                <a:spcPct val="95900"/>
              </a:lnSpc>
            </a:pP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generally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held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first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second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Friday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months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June,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November.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proposed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2025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first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second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Thursday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Friday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month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dates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indicated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below.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meeting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locations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held </a:t>
            </a:r>
            <a:r>
              <a:rPr dirty="0" sz="1100">
                <a:latin typeface="Arial"/>
                <a:cs typeface="Arial"/>
              </a:rPr>
              <a:t>either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10">
                <a:latin typeface="Arial"/>
                <a:cs typeface="Arial"/>
              </a:rPr>
              <a:t> Sacramento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remote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teleconference,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identified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location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within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agency’s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jurisdictions.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 b="1">
                <a:solidFill>
                  <a:srgbClr val="990033"/>
                </a:solidFill>
                <a:latin typeface="Arial"/>
                <a:cs typeface="Arial"/>
              </a:rPr>
              <a:t>Proposed</a:t>
            </a:r>
            <a:r>
              <a:rPr dirty="0" sz="1100" spc="-2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990033"/>
                </a:solidFill>
                <a:latin typeface="Arial"/>
                <a:cs typeface="Arial"/>
              </a:rPr>
              <a:t>Board</a:t>
            </a:r>
            <a:r>
              <a:rPr dirty="0" sz="1100" spc="-3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990033"/>
                </a:solidFill>
                <a:latin typeface="Arial"/>
                <a:cs typeface="Arial"/>
              </a:rPr>
              <a:t>Meeting</a:t>
            </a:r>
            <a:r>
              <a:rPr dirty="0" sz="1100" spc="-6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990033"/>
                </a:solidFill>
                <a:latin typeface="Arial"/>
                <a:cs typeface="Arial"/>
              </a:rPr>
              <a:t>Schedule</a:t>
            </a:r>
            <a:r>
              <a:rPr dirty="0" sz="1100" spc="-3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990033"/>
                </a:solidFill>
                <a:latin typeface="Arial"/>
                <a:cs typeface="Arial"/>
              </a:rPr>
              <a:t>for</a:t>
            </a:r>
            <a:r>
              <a:rPr dirty="0" sz="1100" spc="-3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990033"/>
                </a:solidFill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57709" y="6023978"/>
            <a:ext cx="110045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558377" y="6023978"/>
            <a:ext cx="2971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>
                <a:latin typeface="Arial"/>
                <a:cs typeface="Arial"/>
              </a:rPr>
              <a:t>TBD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57989" y="6344914"/>
            <a:ext cx="81534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6,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558517" y="6344914"/>
            <a:ext cx="223393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Arial"/>
                <a:cs typeface="Arial"/>
              </a:rPr>
              <a:t>Sacramento/Remote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teleconference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58129" y="6666411"/>
            <a:ext cx="11550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Arial"/>
                <a:cs typeface="Arial"/>
              </a:rPr>
              <a:t>November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58657" y="6666411"/>
            <a:ext cx="223393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Arial"/>
                <a:cs typeface="Arial"/>
              </a:rPr>
              <a:t>Sacramento/Remote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teleconference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00070" y="6987909"/>
            <a:ext cx="5824220" cy="1837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RECOMMENDED</a:t>
            </a:r>
            <a:r>
              <a:rPr dirty="0" u="sng" sz="1100" spc="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Arial"/>
              <a:cs typeface="Arial"/>
            </a:endParaRPr>
          </a:p>
          <a:p>
            <a:pPr marL="12700" marR="113664">
              <a:lnSpc>
                <a:spcPts val="1310"/>
              </a:lnSpc>
            </a:pPr>
            <a:r>
              <a:rPr dirty="0" sz="1100">
                <a:latin typeface="Arial"/>
                <a:cs typeface="Arial"/>
              </a:rPr>
              <a:t>Approve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proposed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meeting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dates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choose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location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hold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2025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Meeting.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75"/>
              </a:spcBef>
            </a:pPr>
            <a:r>
              <a:rPr dirty="0" sz="1100">
                <a:latin typeface="Arial"/>
                <a:cs typeface="Arial"/>
              </a:rPr>
              <a:t>Costs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built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annually.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costs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approximately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140"/>
              </a:spcBef>
            </a:pPr>
            <a:r>
              <a:rPr dirty="0" sz="1100">
                <a:latin typeface="Arial"/>
                <a:cs typeface="Arial"/>
              </a:rPr>
              <a:t>$7,000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$8,000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(based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attending)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considering airfare/transportation,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hotels,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food.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alternate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cities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likely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triple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that </a:t>
            </a:r>
            <a:r>
              <a:rPr dirty="0" sz="1100">
                <a:latin typeface="Arial"/>
                <a:cs typeface="Arial"/>
              </a:rPr>
              <a:t>amount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depending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location.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622548" y="870108"/>
            <a:ext cx="250063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23900" marR="5080" indent="-711835">
              <a:lnSpc>
                <a:spcPct val="1363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Historical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CPS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March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Meetings </a:t>
            </a:r>
            <a:r>
              <a:rPr dirty="0" sz="1100" b="1">
                <a:latin typeface="Arial"/>
                <a:cs typeface="Arial"/>
              </a:rPr>
              <a:t>List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Locations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271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4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2</a:t>
            </a: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132205" y="1368425"/>
          <a:ext cx="5578475" cy="7263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2675"/>
                <a:gridCol w="2686050"/>
                <a:gridCol w="1143000"/>
                <a:gridCol w="584200"/>
              </a:tblGrid>
              <a:tr h="23431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Facility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City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State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91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CPS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Headquarters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Sacramento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913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CPS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Headquarters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Sacramento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566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Remote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Meeting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566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Remote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Meeting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Board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Meeting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Cancelled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(COVID19)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Hotel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Maya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Long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Beach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Waterfront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Oakland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JW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Marriott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Resort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Spa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Las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Vegas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NV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959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Hilton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Charlotte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Center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Charlotte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NC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Emgcy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Ops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Ctr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Hilton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Dallas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Granite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Park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Plano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TX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61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Sheraton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Resort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Clearwater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FL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Hall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Las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Vegas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NV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Disney’s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Grand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Californian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Hotel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Spa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Anaheim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9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JW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Marriott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Resort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Spa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Las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Vegas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NV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Harvest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Inn,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Vineyard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Rm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St.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Helena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Disneyland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Hotel,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Sleeping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Beauty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Pavilion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Anaheim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2008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Handlery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Square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Hotel/Moscone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Ctr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San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Francisco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Wine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Roses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Lodi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2006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Beach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House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Ctr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Half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Moon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Sept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2005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Madison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Concourse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Hotel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Madison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WI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024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Hyatt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Regency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Islandia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San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Diego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Sept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Marriott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Oakland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Center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Oakland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009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University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NY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York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NY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Sept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2003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23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S.F.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Library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San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Francisco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Venetian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Hotel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Las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Vegas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NV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Sept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2002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East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MUD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Oakland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2002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Disney’s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Grand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Californian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Hotel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Anaheim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Sept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2001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1009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S.F.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Hall-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Mayor’s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Conf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Rm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San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Francisco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Tiburon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Lodge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Tiburon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81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Calistoga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Spa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Springs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Calistoga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191" y="955927"/>
            <a:ext cx="4425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DATE: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1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72846" y="955927"/>
            <a:ext cx="11931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November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8,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191" y="1277424"/>
            <a:ext cx="2597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2987" y="1277424"/>
            <a:ext cx="25590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Consulting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1472" y="1598361"/>
            <a:ext cx="479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73127" y="1598361"/>
            <a:ext cx="14293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8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1612" y="1919857"/>
            <a:ext cx="10655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Arial"/>
                <a:cs typeface="Arial"/>
              </a:rPr>
              <a:t>PREPARED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73267" y="1919857"/>
            <a:ext cx="19850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Sandy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MacDonald-</a:t>
            </a:r>
            <a:r>
              <a:rPr dirty="0" sz="1100" b="1">
                <a:latin typeface="Arial"/>
                <a:cs typeface="Arial"/>
              </a:rPr>
              <a:t>Hopp,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CFO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99420" y="2241354"/>
            <a:ext cx="5894705" cy="681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  <a:tabLst>
                <a:tab pos="1386205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FY2024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Budget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Cash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Flow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20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ts val="1315"/>
              </a:lnSpc>
              <a:spcBef>
                <a:spcPts val="1175"/>
              </a:spcBef>
              <a:tabLst>
                <a:tab pos="40322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50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ts val="1300"/>
              </a:lnSpc>
              <a:tabLst>
                <a:tab pos="418465" algn="l"/>
              </a:tabLst>
            </a:pPr>
            <a:r>
              <a:rPr dirty="0" u="sng" sz="1100" spc="2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and/or</a:t>
            </a:r>
            <a:r>
              <a:rPr dirty="0" u="none" sz="1100" spc="-5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Authorization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ts val="1295"/>
              </a:lnSpc>
              <a:tabLst>
                <a:tab pos="40322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ts val="1310"/>
              </a:lnSpc>
              <a:tabLst>
                <a:tab pos="40322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9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190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</a:t>
            </a:r>
            <a:r>
              <a:rPr dirty="0" u="sng" sz="11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PLAN:</a:t>
            </a:r>
            <a:endParaRPr sz="1100">
              <a:latin typeface="Arial"/>
              <a:cs typeface="Arial"/>
            </a:endParaRPr>
          </a:p>
          <a:p>
            <a:pPr marL="14604" marR="144145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attached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schedules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depict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unaudited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performance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month-</a:t>
            </a:r>
            <a:r>
              <a:rPr dirty="0" sz="1000">
                <a:latin typeface="Arial"/>
                <a:cs typeface="Arial"/>
              </a:rPr>
              <a:t>ending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September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30, </a:t>
            </a:r>
            <a:r>
              <a:rPr dirty="0" sz="1000">
                <a:latin typeface="Arial"/>
                <a:cs typeface="Arial"/>
              </a:rPr>
              <a:t>2024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comparison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budget.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These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schedules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depict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organization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its’</a:t>
            </a:r>
            <a:r>
              <a:rPr dirty="0" sz="1000" spc="-10">
                <a:latin typeface="Arial"/>
                <a:cs typeface="Arial"/>
              </a:rPr>
              <a:t> component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groups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of </a:t>
            </a:r>
            <a:r>
              <a:rPr dirty="0" sz="1000">
                <a:latin typeface="Arial"/>
                <a:cs typeface="Arial"/>
              </a:rPr>
              <a:t>State,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Local,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Emerging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Markets,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Client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Operation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Services.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ts val="1300"/>
              </a:lnSpc>
              <a:spcBef>
                <a:spcPts val="108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Revenue</a:t>
            </a:r>
            <a:endParaRPr sz="1100">
              <a:latin typeface="Arial"/>
              <a:cs typeface="Arial"/>
            </a:endParaRPr>
          </a:p>
          <a:p>
            <a:pPr marL="12700" marR="23495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total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CPS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revenue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$7.3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million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fiscal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year-</a:t>
            </a:r>
            <a:r>
              <a:rPr dirty="0" sz="1000" spc="-25">
                <a:latin typeface="Arial"/>
                <a:cs typeface="Arial"/>
              </a:rPr>
              <a:t>to-</a:t>
            </a:r>
            <a:r>
              <a:rPr dirty="0" sz="1000">
                <a:latin typeface="Arial"/>
                <a:cs typeface="Arial"/>
              </a:rPr>
              <a:t>date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September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30,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2024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$425k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or </a:t>
            </a:r>
            <a:r>
              <a:rPr dirty="0" sz="1000">
                <a:latin typeface="Arial"/>
                <a:cs typeface="Arial"/>
              </a:rPr>
              <a:t>5.5%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less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budget.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This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revenue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represents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14%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decrease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-30">
                <a:latin typeface="Arial"/>
                <a:cs typeface="Arial"/>
              </a:rPr>
              <a:t> year-</a:t>
            </a:r>
            <a:r>
              <a:rPr dirty="0" sz="1000" spc="-25">
                <a:latin typeface="Arial"/>
                <a:cs typeface="Arial"/>
              </a:rPr>
              <a:t>to-</a:t>
            </a:r>
            <a:r>
              <a:rPr dirty="0" sz="1000">
                <a:latin typeface="Arial"/>
                <a:cs typeface="Arial"/>
              </a:rPr>
              <a:t>date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September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in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CPS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$1.2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million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more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revenue.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year-</a:t>
            </a:r>
            <a:r>
              <a:rPr dirty="0" sz="1000" spc="-25">
                <a:latin typeface="Arial"/>
                <a:cs typeface="Arial"/>
              </a:rPr>
              <a:t>over-</a:t>
            </a:r>
            <a:r>
              <a:rPr dirty="0" sz="1000">
                <a:latin typeface="Arial"/>
                <a:cs typeface="Arial"/>
              </a:rPr>
              <a:t>year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revenue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change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reflects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mix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of </a:t>
            </a:r>
            <a:r>
              <a:rPr dirty="0" sz="1000">
                <a:latin typeface="Arial"/>
                <a:cs typeface="Arial"/>
              </a:rPr>
              <a:t>growth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assessment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centers,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exec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search,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talent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marketing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increased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revenue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offset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other </a:t>
            </a:r>
            <a:r>
              <a:rPr dirty="0" sz="1000">
                <a:latin typeface="Arial"/>
                <a:cs typeface="Arial"/>
              </a:rPr>
              <a:t>service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lines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contracting.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Year-to-</a:t>
            </a:r>
            <a:r>
              <a:rPr dirty="0" sz="1000">
                <a:latin typeface="Arial"/>
                <a:cs typeface="Arial"/>
              </a:rPr>
              <a:t>date,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Training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Markets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exceeding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revenue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budget.</a:t>
            </a:r>
            <a:endParaRPr sz="1000">
              <a:latin typeface="Arial"/>
              <a:cs typeface="Arial"/>
            </a:endParaRPr>
          </a:p>
          <a:p>
            <a:pPr marL="14604">
              <a:lnSpc>
                <a:spcPts val="1300"/>
              </a:lnSpc>
              <a:spcBef>
                <a:spcPts val="105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Expense</a:t>
            </a:r>
            <a:endParaRPr sz="1100">
              <a:latin typeface="Arial"/>
              <a:cs typeface="Arial"/>
            </a:endParaRPr>
          </a:p>
          <a:p>
            <a:pPr marL="12700" marR="45720" indent="1905">
              <a:lnSpc>
                <a:spcPts val="1150"/>
              </a:lnSpc>
              <a:spcBef>
                <a:spcPts val="60"/>
              </a:spcBef>
            </a:pPr>
            <a:r>
              <a:rPr dirty="0" sz="1000">
                <a:latin typeface="Arial"/>
                <a:cs typeface="Arial"/>
              </a:rPr>
              <a:t>Fiscal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year-</a:t>
            </a:r>
            <a:r>
              <a:rPr dirty="0" sz="1000" spc="-25">
                <a:latin typeface="Arial"/>
                <a:cs typeface="Arial"/>
              </a:rPr>
              <a:t>to-</a:t>
            </a:r>
            <a:r>
              <a:rPr dirty="0" sz="1000">
                <a:latin typeface="Arial"/>
                <a:cs typeface="Arial"/>
              </a:rPr>
              <a:t>date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through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September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2024,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expenses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underrunning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budget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$561k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mix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generated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gross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profit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margin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38.5%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versus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budgeted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34.6%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percent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revenue.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Operating </a:t>
            </a:r>
            <a:r>
              <a:rPr dirty="0" sz="1000">
                <a:latin typeface="Arial"/>
                <a:cs typeface="Arial"/>
              </a:rPr>
              <a:t>expenses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$21k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0.7%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over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budget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facilities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print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shop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allocations.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OMS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indirect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expense,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component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total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operating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expense,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$110k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over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budget.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Average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monthly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operating </a:t>
            </a:r>
            <a:r>
              <a:rPr dirty="0" sz="1000">
                <a:latin typeface="Arial"/>
                <a:cs typeface="Arial"/>
              </a:rPr>
              <a:t>expense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running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$1.08M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month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versus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FY24’s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$1.05M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monthly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average.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anticipate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spending </a:t>
            </a:r>
            <a:r>
              <a:rPr dirty="0" sz="1000">
                <a:latin typeface="Arial"/>
                <a:cs typeface="Arial"/>
              </a:rPr>
              <a:t>full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$12.7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million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FY25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operating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expense.</a:t>
            </a:r>
            <a:endParaRPr sz="10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05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Net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Operating</a:t>
            </a:r>
            <a:r>
              <a:rPr dirty="0" u="sng" sz="1100" spc="-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Income/Loss</a:t>
            </a:r>
            <a:r>
              <a:rPr dirty="0" u="sng" sz="1100" spc="-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1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Cash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Flow</a:t>
            </a:r>
            <a:endParaRPr sz="1100">
              <a:latin typeface="Arial"/>
              <a:cs typeface="Arial"/>
            </a:endParaRPr>
          </a:p>
          <a:p>
            <a:pPr marL="14604" marR="11557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Year-to-</a:t>
            </a:r>
            <a:r>
              <a:rPr dirty="0" sz="1000">
                <a:latin typeface="Arial"/>
                <a:cs typeface="Arial"/>
              </a:rPr>
              <a:t>date CPS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operating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$441k,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$114k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better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budgeted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operating </a:t>
            </a:r>
            <a:r>
              <a:rPr dirty="0" sz="1000">
                <a:latin typeface="Arial"/>
                <a:cs typeface="Arial"/>
              </a:rPr>
              <a:t>loss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thru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September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2024.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$102k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equates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1.4%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revenue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better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budgeted</a:t>
            </a:r>
            <a:endParaRPr sz="1000">
              <a:latin typeface="Arial"/>
              <a:cs typeface="Arial"/>
            </a:endParaRPr>
          </a:p>
          <a:p>
            <a:pPr marL="14604">
              <a:lnSpc>
                <a:spcPts val="1105"/>
              </a:lnSpc>
            </a:pPr>
            <a:r>
              <a:rPr dirty="0" sz="1000">
                <a:latin typeface="Arial"/>
                <a:cs typeface="Arial"/>
              </a:rPr>
              <a:t>$372k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loss.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flow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forecast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next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12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months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indicates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some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ups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downs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cash</a:t>
            </a:r>
            <a:endParaRPr sz="1000">
              <a:latin typeface="Arial"/>
              <a:cs typeface="Arial"/>
            </a:endParaRPr>
          </a:p>
          <a:p>
            <a:pPr marL="14604" marR="9207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reserves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capital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expenditures,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ongoing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disbursements,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timing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collections.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Monthly</a:t>
            </a:r>
            <a:r>
              <a:rPr dirty="0" sz="1000" spc="-10">
                <a:latin typeface="Arial"/>
                <a:cs typeface="Arial"/>
              </a:rPr>
              <a:t> variations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cashflow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reflect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changes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timing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receipt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invoice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payments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payments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vendors.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ts val="1105"/>
              </a:lnSpc>
            </a:pPr>
            <a:r>
              <a:rPr dirty="0" sz="1000">
                <a:latin typeface="Arial"/>
                <a:cs typeface="Arial"/>
              </a:rPr>
              <a:t>Minimum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cash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reserve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balance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$4M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 </a:t>
            </a:r>
            <a:r>
              <a:rPr dirty="0" sz="1000" spc="-10">
                <a:latin typeface="Arial"/>
                <a:cs typeface="Arial"/>
              </a:rPr>
              <a:t>established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November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2018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September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30,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  <a:p>
            <a:pPr marL="13970" marR="3175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cash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balance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$13.9M.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three-</a:t>
            </a:r>
            <a:r>
              <a:rPr dirty="0" sz="1000">
                <a:latin typeface="Arial"/>
                <a:cs typeface="Arial"/>
              </a:rPr>
              <a:t>month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Operating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Expense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average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$1.08M,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$4M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reserve </a:t>
            </a:r>
            <a:r>
              <a:rPr dirty="0" sz="1000">
                <a:latin typeface="Arial"/>
                <a:cs typeface="Arial"/>
              </a:rPr>
              <a:t>would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cover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111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days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operations.</a:t>
            </a:r>
            <a:endParaRPr sz="10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10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RECOMMENDATIONS:</a:t>
            </a:r>
            <a:r>
              <a:rPr dirty="0" u="none" sz="1100" spc="180" b="1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None,</a:t>
            </a:r>
            <a:r>
              <a:rPr dirty="0" u="none" sz="1100" spc="-6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information</a:t>
            </a:r>
            <a:r>
              <a:rPr dirty="0" u="none" sz="1100" spc="-70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only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20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 IMPACT:</a:t>
            </a:r>
            <a:r>
              <a:rPr dirty="0" u="none" sz="1100" spc="-10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information</a:t>
            </a:r>
            <a:r>
              <a:rPr dirty="0" u="none" sz="1100" spc="-70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only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327" y="1878329"/>
            <a:ext cx="5823165" cy="519244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950" y="1661756"/>
            <a:ext cx="5277453" cy="4715408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0372" y="378755"/>
            <a:ext cx="1698581" cy="24605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00849" y="618234"/>
            <a:ext cx="5732145" cy="3750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36854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The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CPS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Board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  <a:p>
            <a:pPr algn="ctr" marL="237490">
              <a:lnSpc>
                <a:spcPct val="100000"/>
              </a:lnSpc>
              <a:spcBef>
                <a:spcPts val="10"/>
              </a:spcBef>
            </a:pPr>
            <a:r>
              <a:rPr dirty="0" sz="1000" b="1">
                <a:latin typeface="Arial"/>
                <a:cs typeface="Arial"/>
              </a:rPr>
              <a:t>Revised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October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20" b="1"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  <a:p>
            <a:pPr marL="12700" marR="148590" indent="-635">
              <a:lnSpc>
                <a:spcPts val="1000"/>
              </a:lnSpc>
              <a:spcBef>
                <a:spcPts val="730"/>
              </a:spcBef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following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calendar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outlines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“routine”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agenda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items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that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addressed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throughout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Other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items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are </a:t>
            </a:r>
            <a:r>
              <a:rPr dirty="0" sz="900">
                <a:latin typeface="Arial"/>
                <a:cs typeface="Arial"/>
              </a:rPr>
              <a:t>added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required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based on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business/governance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requirements</a:t>
            </a:r>
            <a:r>
              <a:rPr dirty="0" sz="600" spc="-10"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400" b="1" i="1">
                <a:latin typeface="Arial"/>
                <a:cs typeface="Arial"/>
              </a:rPr>
              <a:t>Every</a:t>
            </a:r>
            <a:r>
              <a:rPr dirty="0" sz="1400" spc="-55" b="1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Meeting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Minutes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previous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meeting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approval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0"/>
              </a:spcBef>
              <a:buFont typeface="Symbol"/>
              <a:buChar char=""/>
              <a:tabLst>
                <a:tab pos="240665" algn="l"/>
              </a:tabLst>
            </a:pPr>
            <a:r>
              <a:rPr dirty="0" baseline="6172" sz="1350">
                <a:latin typeface="Arial"/>
                <a:cs typeface="Arial"/>
              </a:rPr>
              <a:t>Budget</a:t>
            </a:r>
            <a:r>
              <a:rPr dirty="0" baseline="6172" sz="1350" spc="-60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and</a:t>
            </a:r>
            <a:r>
              <a:rPr dirty="0" baseline="6172" sz="1350" spc="-37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Cash</a:t>
            </a:r>
            <a:r>
              <a:rPr dirty="0" baseline="6172" sz="1350" spc="-37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Flow</a:t>
            </a:r>
            <a:r>
              <a:rPr dirty="0" baseline="6172" sz="1350" spc="-52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Update</a:t>
            </a:r>
            <a:r>
              <a:rPr dirty="0" baseline="6172" sz="1350" spc="-37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–</a:t>
            </a:r>
            <a:r>
              <a:rPr dirty="0" baseline="6172" sz="1350" spc="-37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for</a:t>
            </a:r>
            <a:r>
              <a:rPr dirty="0" baseline="6172" sz="1350" spc="-22">
                <a:latin typeface="Arial"/>
                <a:cs typeface="Arial"/>
              </a:rPr>
              <a:t> </a:t>
            </a:r>
            <a:r>
              <a:rPr dirty="0" baseline="6172" sz="1350" spc="-15">
                <a:latin typeface="Arial"/>
                <a:cs typeface="Arial"/>
              </a:rPr>
              <a:t>information</a:t>
            </a:r>
            <a:endParaRPr baseline="6172" sz="13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baseline="6172" sz="1350">
                <a:latin typeface="Arial"/>
                <a:cs typeface="Arial"/>
              </a:rPr>
              <a:t>Performance</a:t>
            </a:r>
            <a:r>
              <a:rPr dirty="0" baseline="6172" sz="1350" spc="-75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Dashboard</a:t>
            </a:r>
            <a:r>
              <a:rPr dirty="0" baseline="6172" sz="1350" spc="-44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–</a:t>
            </a:r>
            <a:r>
              <a:rPr dirty="0" baseline="6172" sz="1350" spc="-7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for</a:t>
            </a:r>
            <a:r>
              <a:rPr dirty="0" baseline="6172" sz="1350" spc="-7">
                <a:latin typeface="Arial"/>
                <a:cs typeface="Arial"/>
              </a:rPr>
              <a:t> </a:t>
            </a:r>
            <a:r>
              <a:rPr dirty="0" baseline="6172" sz="1350" spc="-15">
                <a:latin typeface="Arial"/>
                <a:cs typeface="Arial"/>
              </a:rPr>
              <a:t>information</a:t>
            </a:r>
            <a:r>
              <a:rPr dirty="0" baseline="6172" sz="1350" spc="-89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(variances</a:t>
            </a:r>
            <a:r>
              <a:rPr dirty="0" baseline="6172" sz="1350" spc="-44">
                <a:latin typeface="Arial"/>
                <a:cs typeface="Arial"/>
              </a:rPr>
              <a:t> </a:t>
            </a:r>
            <a:r>
              <a:rPr dirty="0" baseline="6172" sz="1350" spc="-15">
                <a:latin typeface="Arial"/>
                <a:cs typeface="Arial"/>
              </a:rPr>
              <a:t>only)</a:t>
            </a:r>
            <a:endParaRPr baseline="6172" sz="13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baseline="3086" sz="1350">
                <a:latin typeface="Arial"/>
                <a:cs typeface="Arial"/>
              </a:rPr>
              <a:t>Investment</a:t>
            </a:r>
            <a:r>
              <a:rPr dirty="0" baseline="3086" sz="1350" spc="-60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Update</a:t>
            </a:r>
            <a:r>
              <a:rPr dirty="0" baseline="3086" sz="1350" spc="-37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–</a:t>
            </a:r>
            <a:r>
              <a:rPr dirty="0" baseline="3086" sz="1350" spc="-15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for</a:t>
            </a:r>
            <a:r>
              <a:rPr dirty="0" baseline="3086" sz="1350" spc="-22">
                <a:latin typeface="Arial"/>
                <a:cs typeface="Arial"/>
              </a:rPr>
              <a:t> </a:t>
            </a:r>
            <a:r>
              <a:rPr dirty="0" baseline="3086" sz="1350" spc="-15">
                <a:latin typeface="Arial"/>
                <a:cs typeface="Arial"/>
              </a:rPr>
              <a:t>information</a:t>
            </a:r>
            <a:r>
              <a:rPr dirty="0" baseline="3086" sz="1350" spc="-75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(as</a:t>
            </a:r>
            <a:r>
              <a:rPr dirty="0" baseline="3086" sz="1350" spc="7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required</a:t>
            </a:r>
            <a:r>
              <a:rPr dirty="0" baseline="3086" sz="1350" spc="-52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by</a:t>
            </a:r>
            <a:r>
              <a:rPr dirty="0" baseline="3086" sz="1350" spc="-15">
                <a:latin typeface="Arial"/>
                <a:cs typeface="Arial"/>
              </a:rPr>
              <a:t> </a:t>
            </a:r>
            <a:r>
              <a:rPr dirty="0" baseline="3086" sz="1350" spc="-30">
                <a:latin typeface="Arial"/>
                <a:cs typeface="Arial"/>
              </a:rPr>
              <a:t>law)</a:t>
            </a:r>
            <a:endParaRPr baseline="3086" sz="13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baseline="3086" sz="1350">
                <a:latin typeface="Arial"/>
                <a:cs typeface="Arial"/>
              </a:rPr>
              <a:t>Approve</a:t>
            </a:r>
            <a:r>
              <a:rPr dirty="0" baseline="3086" sz="1350" spc="-67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Class/Pay</a:t>
            </a:r>
            <a:r>
              <a:rPr dirty="0" baseline="3086" sz="1350" spc="-82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Plan</a:t>
            </a:r>
            <a:r>
              <a:rPr dirty="0" baseline="3086" sz="1350" spc="-67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(to</a:t>
            </a:r>
            <a:r>
              <a:rPr dirty="0" baseline="3086" sz="1350" spc="-37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meet</a:t>
            </a:r>
            <a:r>
              <a:rPr dirty="0" baseline="3086" sz="1350" spc="-67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CalPERS</a:t>
            </a:r>
            <a:r>
              <a:rPr dirty="0" baseline="3086" sz="1350" spc="-52">
                <a:latin typeface="Arial"/>
                <a:cs typeface="Arial"/>
              </a:rPr>
              <a:t> </a:t>
            </a:r>
            <a:r>
              <a:rPr dirty="0" baseline="3086" sz="1350" spc="-15">
                <a:latin typeface="Arial"/>
                <a:cs typeface="Arial"/>
              </a:rPr>
              <a:t>requirements)</a:t>
            </a:r>
            <a:endParaRPr baseline="3086" sz="13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baseline="3086" sz="1350">
                <a:latin typeface="Arial"/>
                <a:cs typeface="Arial"/>
              </a:rPr>
              <a:t>Return</a:t>
            </a:r>
            <a:r>
              <a:rPr dirty="0" baseline="3086" sz="1350" spc="-37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to</a:t>
            </a:r>
            <a:r>
              <a:rPr dirty="0" baseline="3086" sz="1350" spc="-37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Board</a:t>
            </a:r>
            <a:r>
              <a:rPr dirty="0" baseline="3086" sz="1350" spc="-60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Funds</a:t>
            </a:r>
            <a:r>
              <a:rPr dirty="0" baseline="3086" sz="1350" spc="-37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Update</a:t>
            </a:r>
            <a:r>
              <a:rPr dirty="0" baseline="3086" sz="1350" spc="-60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–</a:t>
            </a:r>
            <a:r>
              <a:rPr dirty="0" baseline="3086" sz="1350" spc="-15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for</a:t>
            </a:r>
            <a:r>
              <a:rPr dirty="0" baseline="3086" sz="1350" spc="-44">
                <a:latin typeface="Arial"/>
                <a:cs typeface="Arial"/>
              </a:rPr>
              <a:t> </a:t>
            </a:r>
            <a:r>
              <a:rPr dirty="0" baseline="3086" sz="1350" spc="-15">
                <a:latin typeface="Arial"/>
                <a:cs typeface="Arial"/>
              </a:rPr>
              <a:t>information</a:t>
            </a:r>
            <a:endParaRPr baseline="3086" sz="13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baseline="3086" sz="1350">
                <a:latin typeface="Arial"/>
                <a:cs typeface="Arial"/>
              </a:rPr>
              <a:t>Employee</a:t>
            </a:r>
            <a:r>
              <a:rPr dirty="0" baseline="3086" sz="1350" spc="-67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Recognition</a:t>
            </a:r>
            <a:r>
              <a:rPr dirty="0" baseline="3086" sz="1350" spc="-82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–</a:t>
            </a:r>
            <a:r>
              <a:rPr dirty="0" baseline="3086" sz="1350" spc="-22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for</a:t>
            </a:r>
            <a:r>
              <a:rPr dirty="0" baseline="3086" sz="1350" spc="-37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information</a:t>
            </a:r>
            <a:r>
              <a:rPr dirty="0" baseline="3086" sz="1350" spc="-44">
                <a:latin typeface="Arial"/>
                <a:cs typeface="Arial"/>
              </a:rPr>
              <a:t> </a:t>
            </a:r>
            <a:r>
              <a:rPr dirty="0" baseline="3086" sz="1350" spc="-15">
                <a:latin typeface="Arial"/>
                <a:cs typeface="Arial"/>
              </a:rPr>
              <a:t>(recognize</a:t>
            </a:r>
            <a:r>
              <a:rPr dirty="0" baseline="3086" sz="1350" spc="-82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the</a:t>
            </a:r>
            <a:r>
              <a:rPr dirty="0" baseline="3086" sz="1350" spc="-44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individual,</a:t>
            </a:r>
            <a:r>
              <a:rPr dirty="0" baseline="3086" sz="1350" spc="-67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and</a:t>
            </a:r>
            <a:r>
              <a:rPr dirty="0" baseline="3086" sz="1350" spc="-52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highlight</a:t>
            </a:r>
            <a:r>
              <a:rPr dirty="0" baseline="3086" sz="1350" spc="-82">
                <a:latin typeface="Arial"/>
                <a:cs typeface="Arial"/>
              </a:rPr>
              <a:t> </a:t>
            </a:r>
            <a:r>
              <a:rPr dirty="0" baseline="3086" sz="1350">
                <a:latin typeface="Arial"/>
                <a:cs typeface="Arial"/>
              </a:rPr>
              <a:t>the</a:t>
            </a:r>
            <a:r>
              <a:rPr dirty="0" baseline="3086" sz="1350" spc="-52">
                <a:latin typeface="Arial"/>
                <a:cs typeface="Arial"/>
              </a:rPr>
              <a:t> </a:t>
            </a:r>
            <a:r>
              <a:rPr dirty="0" baseline="3086" sz="1350" spc="-15">
                <a:latin typeface="Arial"/>
                <a:cs typeface="Arial"/>
              </a:rPr>
              <a:t>accomplishment)</a:t>
            </a:r>
            <a:endParaRPr baseline="3086" sz="1350">
              <a:latin typeface="Arial"/>
              <a:cs typeface="Arial"/>
            </a:endParaRPr>
          </a:p>
          <a:p>
            <a:pPr marL="240665" indent="-227965">
              <a:lnSpc>
                <a:spcPts val="1070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Board </a:t>
            </a:r>
            <a:r>
              <a:rPr dirty="0" sz="900" spc="-10">
                <a:latin typeface="Arial"/>
                <a:cs typeface="Arial"/>
              </a:rPr>
              <a:t>Development/Emerging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Trends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(30-</a:t>
            </a:r>
            <a:r>
              <a:rPr dirty="0" sz="900">
                <a:latin typeface="Arial"/>
                <a:cs typeface="Arial"/>
              </a:rPr>
              <a:t>60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minutes)</a:t>
            </a:r>
            <a:endParaRPr sz="900">
              <a:latin typeface="Arial"/>
              <a:cs typeface="Arial"/>
            </a:endParaRPr>
          </a:p>
          <a:p>
            <a:pPr lvl="1" marL="927100" indent="-228600">
              <a:lnSpc>
                <a:spcPts val="1070"/>
              </a:lnSpc>
              <a:buFont typeface="Courier New"/>
              <a:buChar char="o"/>
              <a:tabLst>
                <a:tab pos="927100" algn="l"/>
              </a:tabLst>
            </a:pPr>
            <a:r>
              <a:rPr dirty="0" sz="900" spc="-10">
                <a:latin typeface="Arial"/>
                <a:cs typeface="Arial"/>
              </a:rPr>
              <a:t>Organizational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Showcase</a:t>
            </a:r>
            <a:endParaRPr sz="900">
              <a:latin typeface="Arial"/>
              <a:cs typeface="Arial"/>
            </a:endParaRPr>
          </a:p>
          <a:p>
            <a:pPr lvl="1" marL="927100" indent="-228600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927100" algn="l"/>
              </a:tabLst>
            </a:pPr>
            <a:r>
              <a:rPr dirty="0" sz="900">
                <a:latin typeface="Arial"/>
                <a:cs typeface="Arial"/>
              </a:rPr>
              <a:t>Current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trends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client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success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stories</a:t>
            </a:r>
            <a:endParaRPr sz="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ourier New"/>
              <a:buChar char="o"/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 i="1">
                <a:latin typeface="Arial"/>
                <a:cs typeface="Arial"/>
              </a:rPr>
              <a:t>November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CPS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HR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cash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minimum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every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two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years.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(Next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Nov.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2024)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–for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information</a:t>
            </a:r>
            <a:endParaRPr sz="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Annual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Financial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Audit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discussion/approval</a:t>
            </a:r>
            <a:endParaRPr sz="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Pay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administration/class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pay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every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other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 (Next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Nov.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2025)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discussion/approval</a:t>
            </a:r>
            <a:endParaRPr sz="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"/>
              <a:tabLst>
                <a:tab pos="241300" algn="l"/>
              </a:tabLst>
            </a:pPr>
            <a:r>
              <a:rPr dirty="0" sz="900" spc="-10">
                <a:latin typeface="Arial"/>
                <a:cs typeface="Arial"/>
              </a:rPr>
              <a:t>Meeting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dates/locations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following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year’s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Meetings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approval</a:t>
            </a:r>
            <a:endParaRPr sz="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Disclosure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reimbursement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special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districts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information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(no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20">
                <a:latin typeface="Arial"/>
                <a:cs typeface="Arial"/>
              </a:rPr>
              <a:t> out)</a:t>
            </a:r>
            <a:endParaRPr sz="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Member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Meeting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Attendance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Cost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Summary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annual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information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(no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out)</a:t>
            </a:r>
            <a:endParaRPr sz="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Development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Activity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(new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2011)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1191" y="4506085"/>
            <a:ext cx="5429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latin typeface="Arial"/>
                <a:cs typeface="Arial"/>
              </a:rPr>
              <a:t>March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01191" y="4763515"/>
            <a:ext cx="440817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Offsite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Meeting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Strategic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Planning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Integration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Activities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By-</a:t>
            </a:r>
            <a:r>
              <a:rPr dirty="0" sz="900">
                <a:latin typeface="Arial"/>
                <a:cs typeface="Arial"/>
              </a:rPr>
              <a:t>Laws &amp;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Ground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Rules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annually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(eff.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3/2012)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Orientation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(Eff.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2016)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Return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Funds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availability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amount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next FY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(Friday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agenda)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Senior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Leader/Board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Dialogue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out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CEO-</a:t>
            </a:r>
            <a:r>
              <a:rPr dirty="0" sz="900">
                <a:latin typeface="Arial"/>
                <a:cs typeface="Arial"/>
              </a:rPr>
              <a:t>level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interviews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business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trends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(eff.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3/2014)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01191" y="5760337"/>
            <a:ext cx="4273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 b="1" i="1">
                <a:latin typeface="Arial"/>
                <a:cs typeface="Arial"/>
              </a:rPr>
              <a:t>June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1076" y="6017004"/>
            <a:ext cx="5769610" cy="166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Next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Fiscal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Budget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Strategic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approval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Election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Officers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(every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years)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upcoming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2024,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2026,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etc.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needed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approval</a:t>
            </a:r>
            <a:endParaRPr sz="900">
              <a:latin typeface="Arial"/>
              <a:cs typeface="Arial"/>
            </a:endParaRPr>
          </a:p>
          <a:p>
            <a:pPr marL="240665" marR="62865" indent="-228600">
              <a:lnSpc>
                <a:spcPts val="1000"/>
              </a:lnSpc>
              <a:spcBef>
                <a:spcPts val="120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Annual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appointment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Development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Committee,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Executive</a:t>
            </a:r>
            <a:r>
              <a:rPr dirty="0" sz="900" spc="-10">
                <a:latin typeface="Arial"/>
                <a:cs typeface="Arial"/>
              </a:rPr>
              <a:t> Committee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Financial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Audit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Committee </a:t>
            </a:r>
            <a:r>
              <a:rPr dirty="0" sz="900">
                <a:latin typeface="Arial"/>
                <a:cs typeface="Arial"/>
              </a:rPr>
              <a:t>members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approval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ts val="1055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Investment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Policy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Next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FY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approval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 spc="-10">
                <a:latin typeface="Arial"/>
                <a:cs typeface="Arial"/>
              </a:rPr>
              <a:t>Delegation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Authority/Authority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Contract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(approval) if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needed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FY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Strategic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Accomplishments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 for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info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 </a:t>
            </a:r>
            <a:r>
              <a:rPr dirty="0" sz="900" spc="-10">
                <a:latin typeface="Arial"/>
                <a:cs typeface="Arial"/>
              </a:rPr>
              <a:t>discussion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(variances</a:t>
            </a:r>
            <a:r>
              <a:rPr dirty="0" sz="900" spc="-10">
                <a:latin typeface="Arial"/>
                <a:cs typeface="Arial"/>
              </a:rPr>
              <a:t> only)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Annual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Diversity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information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(year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performance)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Client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Satisfaction</a:t>
            </a:r>
            <a:r>
              <a:rPr dirty="0" sz="900" spc="-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Survey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Data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(for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information)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Emergency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Succession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update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approval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by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every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two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starting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2018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Executive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Performance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Accomplishments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discussion/closed</a:t>
            </a:r>
            <a:r>
              <a:rPr dirty="0" sz="900" spc="-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session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Executive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Performance Plan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Next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FY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discussion/acceptance/closed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session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191" y="7841360"/>
            <a:ext cx="9334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Arial"/>
                <a:cs typeface="Arial"/>
              </a:rPr>
              <a:t>As</a:t>
            </a:r>
            <a:r>
              <a:rPr dirty="0" sz="1400" spc="-30" b="1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Needed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1191" y="8096884"/>
            <a:ext cx="5563870" cy="56642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40665" marR="5080" indent="-228600">
              <a:lnSpc>
                <a:spcPts val="1010"/>
              </a:lnSpc>
              <a:spcBef>
                <a:spcPts val="190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 spc="-10">
                <a:latin typeface="Arial"/>
                <a:cs typeface="Arial"/>
              </a:rPr>
              <a:t>Information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 policy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changes,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internal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operations,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investments,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special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projects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subcommittee reports.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ts val="994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CEO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discussion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</a:t>
            </a:r>
            <a:r>
              <a:rPr dirty="0" sz="900" spc="-20">
                <a:latin typeface="Arial"/>
                <a:cs typeface="Arial"/>
              </a:rPr>
              <a:t> as-</a:t>
            </a:r>
            <a:r>
              <a:rPr dirty="0" sz="900">
                <a:latin typeface="Arial"/>
                <a:cs typeface="Arial"/>
              </a:rPr>
              <a:t>needed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basis.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0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 spc="-20">
                <a:latin typeface="Arial"/>
                <a:cs typeface="Arial"/>
              </a:rPr>
              <a:t>Insurance/Benefits-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information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beginning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each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calendar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year;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sent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out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separate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report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0832" y="1633173"/>
            <a:ext cx="5163154" cy="4705902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12" y="1510639"/>
            <a:ext cx="5163159" cy="470590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570" y="1321701"/>
            <a:ext cx="5229839" cy="5086673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195" y="1482064"/>
            <a:ext cx="5163167" cy="4972641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6520" y="914400"/>
            <a:ext cx="5220129" cy="7353927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075042"/>
            <a:ext cx="8391029" cy="555561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7447" y="6848097"/>
            <a:ext cx="5937885" cy="235585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algn="r" marR="74295">
              <a:lnSpc>
                <a:spcPct val="100000"/>
              </a:lnSpc>
              <a:spcBef>
                <a:spcPts val="44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556969"/>
            <a:ext cx="5914809" cy="5799871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24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25"/>
              <a:t>10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717611"/>
            <a:ext cx="5888342" cy="3094156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24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25"/>
              <a:t>11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245249"/>
            <a:ext cx="5934303" cy="563715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24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25"/>
              <a:t>12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191" y="888110"/>
            <a:ext cx="3930015" cy="51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3665" algn="l"/>
              </a:tabLst>
            </a:pPr>
            <a:r>
              <a:rPr dirty="0" sz="1100" spc="-10" b="1">
                <a:latin typeface="Arial"/>
                <a:cs typeface="Arial"/>
              </a:rPr>
              <a:t>DATE: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10" b="1">
                <a:latin typeface="Arial"/>
                <a:cs typeface="Arial"/>
              </a:rPr>
              <a:t>November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8,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1383665" algn="l"/>
              </a:tabLst>
            </a:pPr>
            <a:r>
              <a:rPr dirty="0" sz="1100" spc="-25" b="1">
                <a:latin typeface="Arial"/>
                <a:cs typeface="Arial"/>
              </a:rPr>
              <a:t>TO: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Consulting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6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1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901051" y="1528300"/>
            <a:ext cx="1065530" cy="466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spc="-20" b="1">
                <a:latin typeface="Arial"/>
                <a:cs typeface="Arial"/>
              </a:rPr>
              <a:t>PREPARED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72706" y="1528300"/>
            <a:ext cx="2501265" cy="466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8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830"/>
              </a:spcBef>
            </a:pPr>
            <a:r>
              <a:rPr dirty="0" sz="1100" spc="-10" b="1">
                <a:latin typeface="Arial"/>
                <a:cs typeface="Arial"/>
              </a:rPr>
              <a:t>Dana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Henderson,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Executive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Assistant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0911" y="2124184"/>
            <a:ext cx="5843270" cy="3953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3665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Performance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Dashboard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000" spc="-10" b="1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5"/>
              </a:spcBef>
              <a:tabLst>
                <a:tab pos="381635" algn="l"/>
              </a:tabLst>
            </a:pPr>
            <a:r>
              <a:rPr dirty="0" u="sng" sz="1000" spc="2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0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000" spc="50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50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9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</a:t>
            </a:r>
            <a:r>
              <a:rPr dirty="0" u="sng" sz="11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</a:t>
            </a:r>
            <a:r>
              <a:rPr dirty="0" u="sng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96000"/>
              </a:lnSpc>
              <a:spcBef>
                <a:spcPts val="1205"/>
              </a:spcBef>
            </a:pP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request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purpose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Performance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Dashboard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high-</a:t>
            </a:r>
            <a:r>
              <a:rPr dirty="0" sz="1100">
                <a:latin typeface="Arial"/>
                <a:cs typeface="Arial"/>
              </a:rPr>
              <a:t>level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overview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glance.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Senior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team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monitor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indicators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order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organizational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performance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tracked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goals.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Arial"/>
              <a:cs typeface="Arial"/>
            </a:endParaRPr>
          </a:p>
          <a:p>
            <a:pPr marL="12700" marR="160020">
              <a:lnSpc>
                <a:spcPts val="131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performance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indicators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 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Performance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Dashboard </a:t>
            </a:r>
            <a:r>
              <a:rPr dirty="0" sz="1100">
                <a:latin typeface="Arial"/>
                <a:cs typeface="Arial"/>
              </a:rPr>
              <a:t>reflect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key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elements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are </a:t>
            </a:r>
            <a:r>
              <a:rPr dirty="0" sz="1100" spc="-10">
                <a:latin typeface="Arial"/>
                <a:cs typeface="Arial"/>
              </a:rPr>
              <a:t>monitored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high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level.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RECOMMENDATIONS:</a:t>
            </a:r>
            <a:r>
              <a:rPr dirty="0" u="none" sz="1100" spc="45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information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10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6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information</a:t>
            </a:r>
            <a:r>
              <a:rPr dirty="0" u="none" sz="1100" spc="-5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0334" y="1406143"/>
            <a:ext cx="4446270" cy="4641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07490">
              <a:lnSpc>
                <a:spcPct val="100000"/>
              </a:lnSpc>
              <a:spcBef>
                <a:spcPts val="100"/>
              </a:spcBef>
            </a:pP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CPS</a:t>
            </a:r>
            <a:r>
              <a:rPr dirty="0" u="sng" sz="12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HR</a:t>
            </a:r>
            <a:r>
              <a:rPr dirty="0" u="sng" sz="12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Board</a:t>
            </a:r>
            <a:r>
              <a:rPr dirty="0" u="sng" sz="12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Committee</a:t>
            </a:r>
            <a:r>
              <a:rPr dirty="0" u="sng" sz="12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Appointments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200">
              <a:latin typeface="Arial"/>
              <a:cs typeface="Arial"/>
            </a:endParaRPr>
          </a:p>
          <a:p>
            <a:pPr marL="12700" marR="1021715">
              <a:lnSpc>
                <a:spcPct val="135500"/>
              </a:lnSpc>
            </a:pPr>
            <a:r>
              <a:rPr dirty="0" sz="1100" spc="-10" b="1" i="1">
                <a:latin typeface="Arial"/>
                <a:cs typeface="Arial"/>
              </a:rPr>
              <a:t>Board</a:t>
            </a:r>
            <a:r>
              <a:rPr dirty="0" sz="1100" spc="1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Executive</a:t>
            </a:r>
            <a:r>
              <a:rPr dirty="0" sz="1100" spc="-1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Subcommittee</a:t>
            </a:r>
            <a:r>
              <a:rPr dirty="0" sz="1100" spc="-25" b="1" i="1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(standing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committee) </a:t>
            </a:r>
            <a:r>
              <a:rPr dirty="0" sz="1100">
                <a:latin typeface="Arial"/>
                <a:cs typeface="Arial"/>
              </a:rPr>
              <a:t>July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2026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Ross,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Chair,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Joseph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Hsieh,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Vice Chair/Secretary,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Vince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Zamora,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Member-</a:t>
            </a:r>
            <a:r>
              <a:rPr dirty="0" sz="1100">
                <a:latin typeface="Arial"/>
                <a:cs typeface="Arial"/>
              </a:rPr>
              <a:t>At-Large,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Vegas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 marL="12700" marR="800100" indent="-635">
              <a:lnSpc>
                <a:spcPct val="135500"/>
              </a:lnSpc>
            </a:pPr>
            <a:r>
              <a:rPr dirty="0" sz="1100" spc="-10" b="1" i="1">
                <a:latin typeface="Arial"/>
                <a:cs typeface="Arial"/>
              </a:rPr>
              <a:t>Board</a:t>
            </a:r>
            <a:r>
              <a:rPr dirty="0" sz="110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Development</a:t>
            </a:r>
            <a:r>
              <a:rPr dirty="0" sz="1100" spc="-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Subcommittee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(standing committee) </a:t>
            </a:r>
            <a:r>
              <a:rPr dirty="0" sz="1100">
                <a:latin typeface="Arial"/>
                <a:cs typeface="Arial"/>
              </a:rPr>
              <a:t>July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Vince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Zamora,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Vegas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Linda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Andal,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Anaheim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Joanette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Freeman,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Mecklenburg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 marL="12700" marR="781050">
              <a:lnSpc>
                <a:spcPct val="135500"/>
              </a:lnSpc>
            </a:pPr>
            <a:r>
              <a:rPr dirty="0" sz="1100" b="1" i="1">
                <a:latin typeface="Arial"/>
                <a:cs typeface="Arial"/>
              </a:rPr>
              <a:t>Board</a:t>
            </a:r>
            <a:r>
              <a:rPr dirty="0" sz="1100" spc="-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Financial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Audit</a:t>
            </a:r>
            <a:r>
              <a:rPr dirty="0" sz="1100" spc="-10" b="1" i="1">
                <a:latin typeface="Arial"/>
                <a:cs typeface="Arial"/>
              </a:rPr>
              <a:t> Subcommittee</a:t>
            </a:r>
            <a:r>
              <a:rPr dirty="0" sz="1100" spc="-50" b="1" i="1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(ad-</a:t>
            </a:r>
            <a:r>
              <a:rPr dirty="0" sz="1100">
                <a:latin typeface="Arial"/>
                <a:cs typeface="Arial"/>
              </a:rPr>
              <a:t>hoc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committee) 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Wade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Childress,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Pinellas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Arial"/>
                <a:cs typeface="Arial"/>
              </a:rPr>
              <a:t>Fernando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Yañez,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Hayward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USD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3935" y="365760"/>
            <a:ext cx="4194033" cy="58521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513" y="1126846"/>
            <a:ext cx="5642152" cy="255226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832" y="3948887"/>
            <a:ext cx="5926328" cy="182592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6439" y="6031809"/>
            <a:ext cx="5928797" cy="2188328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64769" y="9825228"/>
            <a:ext cx="295910" cy="233679"/>
            <a:chOff x="64769" y="9825228"/>
            <a:chExt cx="295910" cy="233679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648" y="9907540"/>
              <a:ext cx="203058" cy="9654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117" y="9877044"/>
              <a:ext cx="83055" cy="18135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781" y="9825228"/>
              <a:ext cx="131049" cy="23088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69" y="9879330"/>
              <a:ext cx="295630" cy="17906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27797" y="9869423"/>
            <a:ext cx="244598" cy="188973"/>
          </a:xfrm>
          <a:prstGeom prst="rect">
            <a:avLst/>
          </a:prstGeom>
        </p:spPr>
      </p:pic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6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358391" y="8583457"/>
            <a:ext cx="17722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i="1">
                <a:latin typeface="Arial"/>
                <a:cs typeface="Arial"/>
              </a:rPr>
              <a:t>*</a:t>
            </a:r>
            <a:r>
              <a:rPr dirty="0" sz="900" spc="-10" i="1">
                <a:latin typeface="Arial"/>
                <a:cs typeface="Arial"/>
              </a:rPr>
              <a:t>Information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current</a:t>
            </a:r>
            <a:r>
              <a:rPr dirty="0" sz="900" spc="-1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as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of </a:t>
            </a:r>
            <a:r>
              <a:rPr dirty="0" sz="900" spc="-10" i="1">
                <a:latin typeface="Arial"/>
                <a:cs typeface="Arial"/>
              </a:rPr>
              <a:t>10/21/24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327452" y="960107"/>
            <a:ext cx="5147310" cy="5501640"/>
            <a:chOff x="1327452" y="960107"/>
            <a:chExt cx="5147310" cy="550164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3019" y="960107"/>
              <a:ext cx="5097049" cy="17519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7452" y="2747173"/>
              <a:ext cx="5146868" cy="3714423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1695" y="6714442"/>
            <a:ext cx="1839146" cy="51833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31527" y="6707937"/>
            <a:ext cx="1044242" cy="51925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7207" y="7454862"/>
            <a:ext cx="4026034" cy="966660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6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70148" y="1848229"/>
            <a:ext cx="28060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This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page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intentionally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left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blank.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6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191" y="1208911"/>
            <a:ext cx="4425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DATE: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7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1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311684" y="1208911"/>
            <a:ext cx="11931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November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8,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332" y="1530408"/>
            <a:ext cx="2597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11964" y="1530408"/>
            <a:ext cx="25590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Consulting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1472" y="1851905"/>
            <a:ext cx="479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11964" y="1851905"/>
            <a:ext cx="14293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8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1472" y="2172701"/>
            <a:ext cx="10655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Arial"/>
                <a:cs typeface="Arial"/>
              </a:rPr>
              <a:t>PREPARED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311964" y="2172701"/>
            <a:ext cx="42341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8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CEO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Dana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Henderson,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Executive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Assistant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24760" y="2493497"/>
            <a:ext cx="6051550" cy="6616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  <a:tabLst>
                <a:tab pos="1499870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FY25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Strategic</a:t>
            </a:r>
            <a:r>
              <a:rPr dirty="0" sz="1100" spc="-7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Initiatives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Calibri"/>
                <a:cs typeface="Calibri"/>
              </a:rPr>
              <a:t>–</a:t>
            </a:r>
            <a:r>
              <a:rPr dirty="0" sz="1100" spc="25" b="1">
                <a:latin typeface="Calibri"/>
                <a:cs typeface="Calibri"/>
              </a:rPr>
              <a:t> </a:t>
            </a:r>
            <a:r>
              <a:rPr dirty="0" sz="1100" b="1">
                <a:latin typeface="Arial"/>
                <a:cs typeface="Arial"/>
              </a:rPr>
              <a:t>Progress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1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  <a:spcBef>
                <a:spcPts val="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  <a:tabLst>
                <a:tab pos="492759" algn="l"/>
              </a:tabLst>
            </a:pPr>
            <a:r>
              <a:rPr dirty="0" u="sng" sz="1100" spc="2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Item</a:t>
            </a:r>
            <a:endParaRPr sz="11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tabLst>
                <a:tab pos="4775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and/or</a:t>
            </a:r>
            <a:r>
              <a:rPr dirty="0" u="none" sz="1100" spc="-5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Authorization</a:t>
            </a:r>
            <a:endParaRPr sz="11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tabLst>
                <a:tab pos="4775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-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Change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or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Adoption</a:t>
            </a:r>
            <a:endParaRPr sz="11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tabLst>
                <a:tab pos="4775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-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</a:t>
            </a:r>
            <a:r>
              <a:rPr dirty="0" u="none" sz="1100" spc="-6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Session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</a:t>
            </a:r>
            <a:r>
              <a:rPr dirty="0" u="sng" sz="11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100">
              <a:latin typeface="Arial"/>
              <a:cs typeface="Arial"/>
            </a:endParaRPr>
          </a:p>
          <a:p>
            <a:pPr marL="88265" marR="81280">
              <a:lnSpc>
                <a:spcPct val="98400"/>
              </a:lnSpc>
            </a:pP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FY25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strategic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aligned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2025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Direction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designed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move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toward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re-</a:t>
            </a:r>
            <a:r>
              <a:rPr dirty="0" sz="1100" spc="-10">
                <a:latin typeface="Arial"/>
                <a:cs typeface="Arial"/>
              </a:rPr>
              <a:t>establishing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market </a:t>
            </a:r>
            <a:r>
              <a:rPr dirty="0" sz="1100">
                <a:latin typeface="Arial"/>
                <a:cs typeface="Arial"/>
              </a:rPr>
              <a:t>presence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improving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sustainability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post-</a:t>
            </a:r>
            <a:r>
              <a:rPr dirty="0" sz="1100" spc="-10">
                <a:latin typeface="Arial"/>
                <a:cs typeface="Arial"/>
              </a:rPr>
              <a:t>pandemic.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been </a:t>
            </a:r>
            <a:r>
              <a:rPr dirty="0" sz="1100">
                <a:latin typeface="Arial"/>
                <a:cs typeface="Arial"/>
              </a:rPr>
              <a:t>built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ensure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achieve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mission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vision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while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adhering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core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organizational principles.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100">
              <a:latin typeface="Arial"/>
              <a:cs typeface="Arial"/>
            </a:endParaRPr>
          </a:p>
          <a:p>
            <a:pPr marL="88900" marR="205740">
              <a:lnSpc>
                <a:spcPct val="98500"/>
              </a:lnSpc>
            </a:pPr>
            <a:r>
              <a:rPr dirty="0" sz="1100">
                <a:latin typeface="Arial"/>
                <a:cs typeface="Arial"/>
              </a:rPr>
              <a:t>After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quarter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short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$425K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$7.3M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ahead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gross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margin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by </a:t>
            </a:r>
            <a:r>
              <a:rPr dirty="0" sz="1100">
                <a:latin typeface="Arial"/>
                <a:cs typeface="Arial"/>
              </a:rPr>
              <a:t>4%.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interest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income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positive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variance,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$102K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less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budgeted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$270K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10">
                <a:latin typeface="Arial"/>
                <a:cs typeface="Arial"/>
              </a:rPr>
              <a:t> anticipated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slow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start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confident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projections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begin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match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actuals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forward.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100">
              <a:latin typeface="Arial"/>
              <a:cs typeface="Arial"/>
            </a:endParaRPr>
          </a:p>
          <a:p>
            <a:pPr marL="88900" marR="81280">
              <a:lnSpc>
                <a:spcPct val="98600"/>
              </a:lnSpc>
            </a:pP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baseline="23809" sz="1050">
                <a:latin typeface="Arial"/>
                <a:cs typeface="Arial"/>
              </a:rPr>
              <a:t>st</a:t>
            </a:r>
            <a:r>
              <a:rPr dirty="0" baseline="23809" sz="105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quarter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progressed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number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first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Quarterly </a:t>
            </a:r>
            <a:r>
              <a:rPr dirty="0" sz="1100">
                <a:latin typeface="Arial"/>
                <a:cs typeface="Arial"/>
              </a:rPr>
              <a:t>Update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occurred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October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received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inclusive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 spc="-10">
                <a:latin typeface="Arial"/>
                <a:cs typeface="Arial"/>
              </a:rPr>
              <a:t>intentional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about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sharing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information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progress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effect.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100">
              <a:latin typeface="Arial"/>
              <a:cs typeface="Arial"/>
            </a:endParaRPr>
          </a:p>
          <a:p>
            <a:pPr marL="88900" marR="205740">
              <a:lnSpc>
                <a:spcPct val="985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launched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Employee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Engagement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obtained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83%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participation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for </a:t>
            </a:r>
            <a:r>
              <a:rPr dirty="0" sz="1100">
                <a:latin typeface="Arial"/>
                <a:cs typeface="Arial"/>
              </a:rPr>
              <a:t>FTEs,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modest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15%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intermittent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staff.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83%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addition,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Pulse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held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Unplugged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forums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personalize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make </a:t>
            </a:r>
            <a:r>
              <a:rPr dirty="0" sz="1100">
                <a:latin typeface="Arial"/>
                <a:cs typeface="Arial"/>
              </a:rPr>
              <a:t>actionable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100">
              <a:latin typeface="Arial"/>
              <a:cs typeface="Arial"/>
            </a:endParaRPr>
          </a:p>
          <a:p>
            <a:pPr marL="88900" marR="120014">
              <a:lnSpc>
                <a:spcPct val="98600"/>
              </a:lnSpc>
            </a:pP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onset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AI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implications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both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personal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life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10">
                <a:latin typeface="Arial"/>
                <a:cs typeface="Arial"/>
              </a:rPr>
              <a:t> established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set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guidelines</a:t>
            </a:r>
            <a:r>
              <a:rPr dirty="0" sz="1100">
                <a:latin typeface="Arial"/>
                <a:cs typeface="Arial"/>
              </a:rPr>
              <a:t> 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parameters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adhere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consistent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industry </a:t>
            </a:r>
            <a:r>
              <a:rPr dirty="0" sz="1100">
                <a:latin typeface="Arial"/>
                <a:cs typeface="Arial"/>
              </a:rPr>
              <a:t>best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vigilant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monitor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capability.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100">
              <a:latin typeface="Arial"/>
              <a:cs typeface="Arial"/>
            </a:endParaRPr>
          </a:p>
          <a:p>
            <a:pPr marL="88900" marR="215900">
              <a:lnSpc>
                <a:spcPts val="131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partnership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GovInvest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compensation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ratified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already </a:t>
            </a:r>
            <a:r>
              <a:rPr dirty="0" sz="1100">
                <a:latin typeface="Arial"/>
                <a:cs typeface="Arial"/>
              </a:rPr>
              <a:t>begun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dividends.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anticipate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increased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outreach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second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quarter.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051" y="1234153"/>
            <a:ext cx="5609590" cy="101536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715">
              <a:lnSpc>
                <a:spcPts val="131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making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sustained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progress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strategic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follow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will </a:t>
            </a:r>
            <a:r>
              <a:rPr dirty="0" sz="1100">
                <a:latin typeface="Arial"/>
                <a:cs typeface="Arial"/>
              </a:rPr>
              <a:t>detail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efforts.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RECOMMENDATIONS:</a:t>
            </a:r>
            <a:r>
              <a:rPr dirty="0" u="none" sz="1100" spc="180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6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information</a:t>
            </a:r>
            <a:r>
              <a:rPr dirty="0" u="none" sz="1100" spc="-70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10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6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information</a:t>
            </a:r>
            <a:r>
              <a:rPr dirty="0" u="none" sz="1100" spc="-70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7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7648306" cy="576198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7447" y="6848097"/>
            <a:ext cx="5937885" cy="235585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algn="r" marR="151765">
              <a:lnSpc>
                <a:spcPct val="100000"/>
              </a:lnSpc>
              <a:spcBef>
                <a:spcPts val="44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3602" y="1255001"/>
            <a:ext cx="6125171" cy="526757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7447" y="6848097"/>
            <a:ext cx="5937885" cy="235585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algn="r" marR="151765">
              <a:lnSpc>
                <a:spcPct val="100000"/>
              </a:lnSpc>
              <a:spcBef>
                <a:spcPts val="44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4702" y="1176528"/>
            <a:ext cx="5213791" cy="548206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7447" y="6848097"/>
            <a:ext cx="5937885" cy="235585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algn="r" marR="151765">
              <a:lnSpc>
                <a:spcPct val="100000"/>
              </a:lnSpc>
              <a:spcBef>
                <a:spcPts val="44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8979" y="1200153"/>
            <a:ext cx="6401402" cy="556314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7447" y="6848097"/>
            <a:ext cx="5937885" cy="235585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algn="r" marR="151765">
              <a:lnSpc>
                <a:spcPct val="100000"/>
              </a:lnSpc>
              <a:spcBef>
                <a:spcPts val="44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5929" y="1217637"/>
            <a:ext cx="6054725" cy="555092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7447" y="6848097"/>
            <a:ext cx="5937885" cy="235585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algn="r" marR="151765">
              <a:lnSpc>
                <a:spcPct val="100000"/>
              </a:lnSpc>
              <a:spcBef>
                <a:spcPts val="44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125" y="736473"/>
            <a:ext cx="5943600" cy="1610995"/>
          </a:xfrm>
          <a:prstGeom prst="rect">
            <a:avLst/>
          </a:prstGeom>
          <a:solidFill>
            <a:srgbClr val="737745"/>
          </a:solidFill>
          <a:ln w="9144">
            <a:solidFill>
              <a:srgbClr val="808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4445">
              <a:lnSpc>
                <a:spcPts val="1570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CPS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r>
              <a:rPr dirty="0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Agenda</a:t>
            </a:r>
            <a:endParaRPr sz="1400">
              <a:latin typeface="Arial"/>
              <a:cs typeface="Arial"/>
            </a:endParaRPr>
          </a:p>
          <a:p>
            <a:pPr algn="ctr" marL="2003425" marR="1993900">
              <a:lnSpc>
                <a:spcPts val="1380"/>
              </a:lnSpc>
              <a:spcBef>
                <a:spcPts val="7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r>
              <a:rPr dirty="0" sz="1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Directors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Meeting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Friday,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8,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  <a:p>
            <a:pPr algn="ctr" marL="3175">
              <a:lnSpc>
                <a:spcPts val="137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Session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9:00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a.m.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PST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(12:00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p.m.</a:t>
            </a:r>
            <a:r>
              <a:rPr dirty="0" sz="1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EST)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CPS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2450</a:t>
            </a:r>
            <a:r>
              <a:rPr dirty="0" sz="1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Paso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Road,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Suite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220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Sacramento,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10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95834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191" y="2632049"/>
            <a:ext cx="4897120" cy="12877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66570">
              <a:lnSpc>
                <a:spcPct val="100000"/>
              </a:lnSpc>
              <a:spcBef>
                <a:spcPts val="105"/>
              </a:spcBef>
            </a:pPr>
            <a:r>
              <a:rPr dirty="0" u="sng" sz="1050" spc="-4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050" spc="-5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3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may</a:t>
            </a:r>
            <a:r>
              <a:rPr dirty="0" u="sng" sz="1050" spc="-5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be</a:t>
            </a:r>
            <a:r>
              <a:rPr dirty="0" u="sng" sz="1050" spc="-4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3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taken</a:t>
            </a:r>
            <a:r>
              <a:rPr dirty="0" u="sng" sz="1050" spc="-4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on</a:t>
            </a:r>
            <a:r>
              <a:rPr dirty="0" u="sng" sz="1050" spc="-5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3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any</a:t>
            </a:r>
            <a:r>
              <a:rPr dirty="0" u="sng" sz="1050" spc="-6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3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item</a:t>
            </a:r>
            <a:r>
              <a:rPr dirty="0" u="sng" sz="1050" spc="-4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on</a:t>
            </a:r>
            <a:r>
              <a:rPr dirty="0" u="sng" sz="1050" spc="-5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2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050" spc="-4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Agenda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ts val="2770"/>
              </a:lnSpc>
              <a:spcBef>
                <a:spcPts val="285"/>
              </a:spcBef>
            </a:pP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Board</a:t>
            </a:r>
            <a:r>
              <a:rPr dirty="0" u="sng" sz="1200" spc="-6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200" spc="-3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Directors</a:t>
            </a:r>
            <a:r>
              <a:rPr dirty="0" u="sng" sz="1200" spc="-6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200" spc="-7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Meeting</a:t>
            </a:r>
            <a:r>
              <a:rPr dirty="0" u="sng" sz="1200" spc="-4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200" spc="-5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Open</a:t>
            </a:r>
            <a:r>
              <a:rPr dirty="0" u="sng" sz="1200" spc="-5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Session</a:t>
            </a:r>
            <a:r>
              <a:rPr dirty="0" u="sng" sz="1200" spc="-7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200" spc="-4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9:00AM</a:t>
            </a:r>
            <a:r>
              <a:rPr dirty="0" u="sng" sz="1200" spc="-5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PST</a:t>
            </a:r>
            <a:r>
              <a:rPr dirty="0" u="none" sz="1200" spc="-2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200" b="1">
                <a:latin typeface="Arial"/>
                <a:cs typeface="Arial"/>
              </a:rPr>
              <a:t>Board</a:t>
            </a:r>
            <a:r>
              <a:rPr dirty="0" u="none" sz="1200" spc="-85" b="1">
                <a:latin typeface="Arial"/>
                <a:cs typeface="Arial"/>
              </a:rPr>
              <a:t> </a:t>
            </a:r>
            <a:r>
              <a:rPr dirty="0" u="none" sz="1200" b="1">
                <a:latin typeface="Arial"/>
                <a:cs typeface="Arial"/>
              </a:rPr>
              <a:t>Meeting</a:t>
            </a:r>
            <a:r>
              <a:rPr dirty="0" u="none" sz="1200" spc="-80" b="1">
                <a:latin typeface="Arial"/>
                <a:cs typeface="Arial"/>
              </a:rPr>
              <a:t> </a:t>
            </a:r>
            <a:r>
              <a:rPr dirty="0" u="none" sz="1200" b="1">
                <a:latin typeface="Arial"/>
                <a:cs typeface="Arial"/>
              </a:rPr>
              <a:t>Attendee</a:t>
            </a:r>
            <a:r>
              <a:rPr dirty="0" u="none" sz="1200" spc="-60" b="1">
                <a:latin typeface="Arial"/>
                <a:cs typeface="Arial"/>
              </a:rPr>
              <a:t> </a:t>
            </a:r>
            <a:r>
              <a:rPr dirty="0" u="none" sz="1200" spc="-10" b="1">
                <a:latin typeface="Arial"/>
                <a:cs typeface="Arial"/>
              </a:rPr>
              <a:t>Introductions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Oath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Office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Victoria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Huynh,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City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Plano,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Alternate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6891" y="4048125"/>
            <a:ext cx="990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>
                <a:latin typeface="Arial"/>
                <a:cs typeface="Arial"/>
              </a:rPr>
              <a:t>I.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44110" y="4048125"/>
            <a:ext cx="78613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Items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44029" y="4366638"/>
            <a:ext cx="4001770" cy="688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6854" indent="-224154">
              <a:lnSpc>
                <a:spcPts val="1315"/>
              </a:lnSpc>
              <a:spcBef>
                <a:spcPts val="105"/>
              </a:spcBef>
              <a:buAutoNum type="arabicPeriod"/>
              <a:tabLst>
                <a:tab pos="236854" algn="l"/>
              </a:tabLst>
            </a:pPr>
            <a:r>
              <a:rPr dirty="0" sz="1100" spc="-10">
                <a:latin typeface="Arial"/>
                <a:cs typeface="Arial"/>
              </a:rPr>
              <a:t>Approval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Financial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Audit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Report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(under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separate</a:t>
            </a:r>
            <a:r>
              <a:rPr dirty="0" sz="900" spc="-6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cover)</a:t>
            </a:r>
            <a:endParaRPr sz="900">
              <a:latin typeface="Arial"/>
              <a:cs typeface="Arial"/>
            </a:endParaRPr>
          </a:p>
          <a:p>
            <a:pPr marL="236854" indent="-224154">
              <a:lnSpc>
                <a:spcPts val="1300"/>
              </a:lnSpc>
              <a:buAutoNum type="arabicPeriod"/>
              <a:tabLst>
                <a:tab pos="236854" algn="l"/>
              </a:tabLst>
            </a:pPr>
            <a:r>
              <a:rPr dirty="0" sz="1100">
                <a:latin typeface="Arial"/>
                <a:cs typeface="Arial"/>
              </a:rPr>
              <a:t>Approval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Minutes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  <a:p>
            <a:pPr marL="236854" indent="-224154">
              <a:lnSpc>
                <a:spcPts val="1295"/>
              </a:lnSpc>
              <a:buAutoNum type="arabicPeriod"/>
              <a:tabLst>
                <a:tab pos="236854" algn="l"/>
              </a:tabLst>
            </a:pPr>
            <a:r>
              <a:rPr dirty="0" sz="1100" spc="-10">
                <a:latin typeface="Arial"/>
                <a:cs typeface="Arial"/>
              </a:rPr>
              <a:t>Approval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Plan</a:t>
            </a:r>
            <a:endParaRPr sz="1100">
              <a:latin typeface="Arial"/>
              <a:cs typeface="Arial"/>
            </a:endParaRPr>
          </a:p>
          <a:p>
            <a:pPr marL="236854" indent="-224154">
              <a:lnSpc>
                <a:spcPts val="1310"/>
              </a:lnSpc>
              <a:buAutoNum type="arabicPeriod"/>
              <a:tabLst>
                <a:tab pos="236854" algn="l"/>
              </a:tabLst>
            </a:pPr>
            <a:r>
              <a:rPr dirty="0" sz="1100" spc="-10">
                <a:latin typeface="Arial"/>
                <a:cs typeface="Arial"/>
              </a:rPr>
              <a:t>Approval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Locations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30000" y="4366583"/>
            <a:ext cx="844550" cy="689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315"/>
              </a:lnSpc>
              <a:spcBef>
                <a:spcPts val="105"/>
              </a:spcBef>
            </a:pPr>
            <a:r>
              <a:rPr dirty="0" sz="1100" spc="-10">
                <a:latin typeface="Arial"/>
                <a:cs typeface="Arial"/>
              </a:rPr>
              <a:t>Attachment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</a:pPr>
            <a:r>
              <a:rPr dirty="0" sz="1100" spc="-10">
                <a:latin typeface="Arial"/>
                <a:cs typeface="Arial"/>
              </a:rPr>
              <a:t>Attachment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sz="1100" spc="-10">
                <a:latin typeface="Arial"/>
                <a:cs typeface="Arial"/>
              </a:rPr>
              <a:t>Attachment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dirty="0" sz="1100" spc="-10">
                <a:latin typeface="Arial"/>
                <a:cs typeface="Arial"/>
              </a:rPr>
              <a:t>Attachment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1843" y="5172779"/>
            <a:ext cx="13525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>
                <a:latin typeface="Arial"/>
                <a:cs typeface="Arial"/>
              </a:rPr>
              <a:t>II.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39061" y="5172779"/>
            <a:ext cx="103314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Information</a:t>
            </a:r>
            <a:r>
              <a:rPr dirty="0" u="sng" sz="110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44089" y="5490654"/>
            <a:ext cx="3387090" cy="1327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6854" indent="-224154">
              <a:lnSpc>
                <a:spcPts val="1315"/>
              </a:lnSpc>
              <a:spcBef>
                <a:spcPts val="105"/>
              </a:spcBef>
              <a:buAutoNum type="arabicPeriod" startAt="5"/>
              <a:tabLst>
                <a:tab pos="236854" algn="l"/>
              </a:tabLst>
            </a:pPr>
            <a:r>
              <a:rPr dirty="0" sz="1100">
                <a:latin typeface="Arial"/>
                <a:cs typeface="Arial"/>
              </a:rPr>
              <a:t>FY25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Budget/Cash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Flow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 marL="236854" indent="-224154">
              <a:lnSpc>
                <a:spcPts val="1300"/>
              </a:lnSpc>
              <a:buAutoNum type="arabicPeriod" startAt="5"/>
              <a:tabLst>
                <a:tab pos="236854" algn="l"/>
              </a:tabLst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Performance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Dashboard</a:t>
            </a:r>
            <a:endParaRPr sz="1100">
              <a:latin typeface="Arial"/>
              <a:cs typeface="Arial"/>
            </a:endParaRPr>
          </a:p>
          <a:p>
            <a:pPr marL="236854" indent="-224154">
              <a:lnSpc>
                <a:spcPts val="1295"/>
              </a:lnSpc>
              <a:buAutoNum type="arabicPeriod" startAt="5"/>
              <a:tabLst>
                <a:tab pos="236854" algn="l"/>
              </a:tabLst>
            </a:pPr>
            <a:r>
              <a:rPr dirty="0" sz="1100">
                <a:latin typeface="Arial"/>
                <a:cs typeface="Arial"/>
              </a:rPr>
              <a:t>FY25</a:t>
            </a:r>
            <a:r>
              <a:rPr dirty="0" sz="1100" spc="-10">
                <a:latin typeface="Arial"/>
                <a:cs typeface="Arial"/>
              </a:rPr>
              <a:t> Strategic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Initiative Updates</a:t>
            </a:r>
            <a:endParaRPr sz="1100">
              <a:latin typeface="Arial"/>
              <a:cs typeface="Arial"/>
            </a:endParaRPr>
          </a:p>
          <a:p>
            <a:pPr marL="236854" indent="-224154">
              <a:lnSpc>
                <a:spcPts val="1300"/>
              </a:lnSpc>
              <a:buAutoNum type="arabicPeriod" startAt="5"/>
              <a:tabLst>
                <a:tab pos="236854" algn="l"/>
              </a:tabLst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 </a:t>
            </a:r>
            <a:r>
              <a:rPr dirty="0" sz="1100" spc="-10">
                <a:latin typeface="Arial"/>
                <a:cs typeface="Arial"/>
              </a:rPr>
              <a:t>Investment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 marL="236854" indent="-224154">
              <a:lnSpc>
                <a:spcPts val="1210"/>
              </a:lnSpc>
              <a:buAutoNum type="arabicPeriod" startAt="5"/>
              <a:tabLst>
                <a:tab pos="236854" algn="l"/>
              </a:tabLst>
            </a:pPr>
            <a:r>
              <a:rPr dirty="0" sz="1100" spc="-10">
                <a:latin typeface="Arial"/>
                <a:cs typeface="Arial"/>
              </a:rPr>
              <a:t>Disclosure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Reimbursement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Special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Districts</a:t>
            </a:r>
            <a:endParaRPr sz="1100">
              <a:latin typeface="Arial"/>
              <a:cs typeface="Arial"/>
            </a:endParaRPr>
          </a:p>
          <a:p>
            <a:pPr marL="239395" indent="-226060">
              <a:lnSpc>
                <a:spcPts val="1210"/>
              </a:lnSpc>
              <a:buAutoNum type="arabicPeriod" startAt="5"/>
              <a:tabLst>
                <a:tab pos="239395" algn="l"/>
              </a:tabLst>
            </a:pP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Meeting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Attendance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Cost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Summary</a:t>
            </a:r>
            <a:endParaRPr sz="1100">
              <a:latin typeface="Arial"/>
              <a:cs typeface="Arial"/>
            </a:endParaRPr>
          </a:p>
          <a:p>
            <a:pPr marL="239395" indent="-226060">
              <a:lnSpc>
                <a:spcPts val="1300"/>
              </a:lnSpc>
              <a:buAutoNum type="arabicPeriod" startAt="5"/>
              <a:tabLst>
                <a:tab pos="239395" algn="l"/>
              </a:tabLst>
            </a:pPr>
            <a:r>
              <a:rPr dirty="0" sz="1100">
                <a:latin typeface="Arial"/>
                <a:cs typeface="Arial"/>
              </a:rPr>
              <a:t>Return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 marL="239395" indent="-226060">
              <a:lnSpc>
                <a:spcPts val="1310"/>
              </a:lnSpc>
              <a:buAutoNum type="arabicPeriod" startAt="5"/>
              <a:tabLst>
                <a:tab pos="239395" algn="l"/>
              </a:tabLst>
            </a:pPr>
            <a:r>
              <a:rPr dirty="0" sz="1100" spc="-10">
                <a:latin typeface="Arial"/>
                <a:cs typeface="Arial"/>
              </a:rPr>
              <a:t>Employee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Recognition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929920" y="5490707"/>
            <a:ext cx="916940" cy="13506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315"/>
              </a:lnSpc>
              <a:spcBef>
                <a:spcPts val="105"/>
              </a:spcBef>
            </a:pPr>
            <a:r>
              <a:rPr dirty="0" sz="1100" spc="-10">
                <a:latin typeface="Arial"/>
                <a:cs typeface="Arial"/>
              </a:rPr>
              <a:t>Attachment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</a:pPr>
            <a:r>
              <a:rPr dirty="0" sz="1100" spc="-10">
                <a:latin typeface="Arial"/>
                <a:cs typeface="Arial"/>
              </a:rPr>
              <a:t>Attachment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sz="1100" spc="-10">
                <a:latin typeface="Arial"/>
                <a:cs typeface="Arial"/>
              </a:rPr>
              <a:t>Attachment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</a:pPr>
            <a:r>
              <a:rPr dirty="0" sz="1100" spc="-10">
                <a:latin typeface="Arial"/>
                <a:cs typeface="Arial"/>
              </a:rPr>
              <a:t>Attachment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</a:pPr>
            <a:r>
              <a:rPr dirty="0" sz="1100" spc="-10">
                <a:latin typeface="Arial"/>
                <a:cs typeface="Arial"/>
              </a:rPr>
              <a:t>Attachment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L="13970">
              <a:lnSpc>
                <a:spcPts val="1295"/>
              </a:lnSpc>
            </a:pPr>
            <a:r>
              <a:rPr dirty="0" sz="1100" spc="-10">
                <a:latin typeface="Arial"/>
                <a:cs typeface="Arial"/>
              </a:rPr>
              <a:t>Attachment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300"/>
              </a:lnSpc>
            </a:pPr>
            <a:r>
              <a:rPr dirty="0" sz="1100" spc="-10">
                <a:latin typeface="Arial"/>
                <a:cs typeface="Arial"/>
              </a:rPr>
              <a:t>Attachment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315"/>
              </a:lnSpc>
            </a:pPr>
            <a:r>
              <a:rPr dirty="0" sz="1100" spc="-10">
                <a:latin typeface="Arial"/>
                <a:cs typeface="Arial"/>
              </a:rPr>
              <a:t>Attachment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1191" y="6940038"/>
            <a:ext cx="2927350" cy="557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Public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Comment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Matters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Agenda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780029"/>
                </a:solidFill>
                <a:latin typeface="Arial"/>
                <a:cs typeface="Arial"/>
              </a:rPr>
              <a:t>End</a:t>
            </a:r>
            <a:r>
              <a:rPr dirty="0" sz="1200" spc="-3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80029"/>
                </a:solidFill>
                <a:latin typeface="Arial"/>
                <a:cs typeface="Arial"/>
              </a:rPr>
              <a:t>of</a:t>
            </a:r>
            <a:r>
              <a:rPr dirty="0" sz="1200" spc="-3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80029"/>
                </a:solidFill>
                <a:latin typeface="Arial"/>
                <a:cs typeface="Arial"/>
              </a:rPr>
              <a:t>Open</a:t>
            </a:r>
            <a:r>
              <a:rPr dirty="0" sz="1200" spc="-4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780029"/>
                </a:solidFill>
                <a:latin typeface="Arial"/>
                <a:cs typeface="Arial"/>
              </a:rPr>
              <a:t>Session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527" y="1463014"/>
            <a:ext cx="5868018" cy="458200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7447" y="6848097"/>
            <a:ext cx="5937885" cy="235585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algn="r" marR="151765">
              <a:lnSpc>
                <a:spcPct val="100000"/>
              </a:lnSpc>
              <a:spcBef>
                <a:spcPts val="44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1731" y="1151387"/>
            <a:ext cx="5734642" cy="515342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7447" y="6848097"/>
            <a:ext cx="5937885" cy="235585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algn="r" marR="151765">
              <a:lnSpc>
                <a:spcPct val="100000"/>
              </a:lnSpc>
              <a:spcBef>
                <a:spcPts val="44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7427" y="1160919"/>
            <a:ext cx="5953734" cy="461043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7447" y="6848097"/>
            <a:ext cx="5937885" cy="235585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algn="r" marR="80010">
              <a:lnSpc>
                <a:spcPct val="100000"/>
              </a:lnSpc>
              <a:spcBef>
                <a:spcPts val="44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191" y="955927"/>
            <a:ext cx="4425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DATE: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8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1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72846" y="955927"/>
            <a:ext cx="11931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November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8,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191" y="1277424"/>
            <a:ext cx="2597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2987" y="1277424"/>
            <a:ext cx="25590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Consulting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1472" y="1598361"/>
            <a:ext cx="479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73127" y="1598361"/>
            <a:ext cx="14293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8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1612" y="1919857"/>
            <a:ext cx="10655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Arial"/>
                <a:cs typeface="Arial"/>
              </a:rPr>
              <a:t>PREPARED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73267" y="1919857"/>
            <a:ext cx="19850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Sandy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MacDonald-</a:t>
            </a:r>
            <a:r>
              <a:rPr dirty="0" sz="1100" b="1">
                <a:latin typeface="Arial"/>
                <a:cs typeface="Arial"/>
              </a:rPr>
              <a:t>Hopp,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CFO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0466" y="2241354"/>
            <a:ext cx="5849620" cy="409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  <a:tabLst>
                <a:tab pos="1384935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10" b="1">
                <a:latin typeface="Arial"/>
                <a:cs typeface="Arial"/>
              </a:rPr>
              <a:t>Investment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0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315"/>
              </a:lnSpc>
              <a:spcBef>
                <a:spcPts val="1175"/>
              </a:spcBef>
              <a:tabLst>
                <a:tab pos="417195" algn="l"/>
              </a:tabLst>
            </a:pPr>
            <a:r>
              <a:rPr dirty="0" u="sng" sz="1100" spc="2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300"/>
              </a:lnSpc>
              <a:tabLst>
                <a:tab pos="40195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50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295"/>
              </a:lnSpc>
              <a:tabLst>
                <a:tab pos="40195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310"/>
              </a:lnSpc>
              <a:tabLst>
                <a:tab pos="40195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9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00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</a:t>
            </a:r>
            <a:r>
              <a:rPr dirty="0" u="sng" sz="11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Arial"/>
              <a:cs typeface="Arial"/>
            </a:endParaRPr>
          </a:p>
          <a:p>
            <a:pPr marL="12700" marR="210820">
              <a:lnSpc>
                <a:spcPct val="984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schedule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information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reporting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section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CPS’s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Policy.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maximize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 </a:t>
            </a:r>
            <a:r>
              <a:rPr dirty="0" sz="1100">
                <a:latin typeface="Arial"/>
                <a:cs typeface="Arial"/>
              </a:rPr>
              <a:t>earnings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longer-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while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maintaining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balance 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short-term </a:t>
            </a:r>
            <a:r>
              <a:rPr dirty="0" sz="1100" spc="-10">
                <a:latin typeface="Arial"/>
                <a:cs typeface="Arial"/>
              </a:rPr>
              <a:t>investments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obligations.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must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conform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CPS’s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 </a:t>
            </a:r>
            <a:r>
              <a:rPr dirty="0" sz="1100">
                <a:latin typeface="Arial"/>
                <a:cs typeface="Arial"/>
              </a:rPr>
              <a:t>policy.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reserves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sufficient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days’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obligations.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Arial"/>
              <a:cs typeface="Arial"/>
            </a:endParaRPr>
          </a:p>
          <a:p>
            <a:pPr marL="12700" marR="5080" indent="635">
              <a:lnSpc>
                <a:spcPct val="95700"/>
              </a:lnSpc>
            </a:pP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Board’s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providing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oversight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 </a:t>
            </a:r>
            <a:r>
              <a:rPr dirty="0" sz="1100">
                <a:latin typeface="Arial"/>
                <a:cs typeface="Arial"/>
              </a:rPr>
              <a:t>portfolio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informational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purposes.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request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portfolio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summary </a:t>
            </a:r>
            <a:r>
              <a:rPr dirty="0" sz="1100">
                <a:latin typeface="Arial"/>
                <a:cs typeface="Arial"/>
              </a:rPr>
              <a:t>statistics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below,</a:t>
            </a:r>
            <a:r>
              <a:rPr dirty="0" sz="1100" spc="-10">
                <a:latin typeface="Arial"/>
                <a:cs typeface="Arial"/>
              </a:rPr>
              <a:t> including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annualized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return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long-term </a:t>
            </a:r>
            <a:r>
              <a:rPr dirty="0" sz="1100" spc="-10">
                <a:latin typeface="Arial"/>
                <a:cs typeface="Arial"/>
              </a:rPr>
              <a:t>portfolio.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>
                <a:latin typeface="Arial"/>
                <a:cs typeface="Arial"/>
              </a:rPr>
              <a:t>Portfolio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September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2024: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$7,399,063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(includes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accrued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interest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$45.7k)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951483" y="6442626"/>
          <a:ext cx="5520055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260"/>
                <a:gridCol w="3870960"/>
              </a:tblGrid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25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Maturity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25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2.6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years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25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S&amp;P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Rating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250"/>
                        </a:lnSpc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AA-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;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investment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dollars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CDs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FDIC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insured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951378" y="6953928"/>
          <a:ext cx="5212715" cy="516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6105"/>
                <a:gridCol w="1052195"/>
                <a:gridCol w="945514"/>
                <a:gridCol w="1281430"/>
              </a:tblGrid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25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Performance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1280">
                        <a:lnSpc>
                          <a:spcPts val="1250"/>
                        </a:lnSpc>
                      </a:pP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dirty="0" u="sng" sz="1200" spc="-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month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8740">
                        <a:lnSpc>
                          <a:spcPts val="1250"/>
                        </a:lnSpc>
                      </a:pPr>
                      <a:r>
                        <a:rPr dirty="0" u="sng" sz="1200" spc="-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YTD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89230">
                        <a:lnSpc>
                          <a:spcPts val="1250"/>
                        </a:lnSpc>
                      </a:pPr>
                      <a:r>
                        <a:rPr dirty="0" u="sng" sz="12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Since</a:t>
                      </a:r>
                      <a:r>
                        <a:rPr dirty="0" u="sng" sz="1200" spc="-3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2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Inception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marL="31750">
                        <a:lnSpc>
                          <a:spcPts val="126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Period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Return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1915">
                        <a:lnSpc>
                          <a:spcPts val="1265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0.67%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0">
                        <a:lnSpc>
                          <a:spcPts val="1265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2.66%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87960">
                        <a:lnSpc>
                          <a:spcPts val="1265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0.24%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72085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Annualized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Return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191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8.37%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556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2.71%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8732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0.24%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7" name="object 17" descr=""/>
          <p:cNvSpPr txBox="1"/>
          <p:nvPr/>
        </p:nvSpPr>
        <p:spPr>
          <a:xfrm>
            <a:off x="901191" y="7775827"/>
            <a:ext cx="3331845" cy="681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RECOMMENDATIONS:</a:t>
            </a:r>
            <a:r>
              <a:rPr dirty="0" u="none" sz="1100" spc="229" b="1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None,</a:t>
            </a:r>
            <a:r>
              <a:rPr dirty="0" u="none" sz="1100" spc="-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information</a:t>
            </a:r>
            <a:r>
              <a:rPr dirty="0" u="none" sz="1100" spc="-70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200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5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</a:t>
            </a:r>
            <a:r>
              <a:rPr dirty="0" u="none" sz="1100" spc="-6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expense</a:t>
            </a:r>
            <a:r>
              <a:rPr dirty="0" u="none" sz="1100" spc="-7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will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be</a:t>
            </a:r>
            <a:r>
              <a:rPr dirty="0" u="none" sz="1100" spc="-6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incurred.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431" y="1796783"/>
            <a:ext cx="5639249" cy="358007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8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398269"/>
            <a:ext cx="5847733" cy="57952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8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3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70148" y="2183510"/>
            <a:ext cx="28060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This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page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intentionally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left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blank.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8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191" y="955927"/>
            <a:ext cx="4425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DATE: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9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1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72846" y="955927"/>
            <a:ext cx="11931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November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8,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191" y="1277424"/>
            <a:ext cx="2597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2987" y="1277424"/>
            <a:ext cx="25590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Consulting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1472" y="1598361"/>
            <a:ext cx="479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73127" y="1598361"/>
            <a:ext cx="14293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8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1612" y="1919857"/>
            <a:ext cx="10655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Arial"/>
                <a:cs typeface="Arial"/>
              </a:rPr>
              <a:t>PREPARED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73267" y="1919857"/>
            <a:ext cx="19850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Sandy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MacDonald-</a:t>
            </a:r>
            <a:r>
              <a:rPr dirty="0" sz="1100" b="1">
                <a:latin typeface="Arial"/>
                <a:cs typeface="Arial"/>
              </a:rPr>
              <a:t>Hopp,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CFO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0491" y="2241354"/>
            <a:ext cx="5809615" cy="4565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10" b="1">
                <a:latin typeface="Arial"/>
                <a:cs typeface="Arial"/>
              </a:rPr>
              <a:t>Disclosure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10" b="1">
                <a:latin typeface="Arial"/>
                <a:cs typeface="Arial"/>
              </a:rPr>
              <a:t> Reimbursement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for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Special Districts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  <a:spcBef>
                <a:spcPts val="1175"/>
              </a:spcBef>
              <a:tabLst>
                <a:tab pos="416559" algn="l"/>
              </a:tabLst>
            </a:pPr>
            <a:r>
              <a:rPr dirty="0" u="sng" sz="1100" spc="2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50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9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</a:t>
            </a:r>
            <a:r>
              <a:rPr dirty="0" u="sng" sz="11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Arial"/>
              <a:cs typeface="Arial"/>
            </a:endParaRPr>
          </a:p>
          <a:p>
            <a:pPr marL="12700" marR="436245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fulfills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requirement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governmental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disclose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information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related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reimbursements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travel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expenses.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96000"/>
              </a:lnSpc>
            </a:pP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1994,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legislation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passed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requiring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special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disclose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employee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travel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expense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reimbursements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(under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Government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Code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53065.5).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Accordingly,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are </a:t>
            </a:r>
            <a:r>
              <a:rPr dirty="0" sz="1100">
                <a:latin typeface="Arial"/>
                <a:cs typeface="Arial"/>
              </a:rPr>
              <a:t>required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make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available</a:t>
            </a:r>
            <a:r>
              <a:rPr dirty="0" sz="1100">
                <a:latin typeface="Arial"/>
                <a:cs typeface="Arial"/>
              </a:rPr>
              <a:t> our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warrant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(check)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least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annually.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prints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list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checks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check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run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lists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electronically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saved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SharePoint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library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 travel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expense-</a:t>
            </a:r>
            <a:r>
              <a:rPr dirty="0" sz="1100">
                <a:latin typeface="Arial"/>
                <a:cs typeface="Arial"/>
              </a:rPr>
              <a:t>related</a:t>
            </a:r>
            <a:r>
              <a:rPr dirty="0" sz="1100" spc="-10">
                <a:latin typeface="Arial"/>
                <a:cs typeface="Arial"/>
              </a:rPr>
              <a:t> reimbursements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are </a:t>
            </a:r>
            <a:r>
              <a:rPr dirty="0" sz="1100">
                <a:latin typeface="Arial"/>
                <a:cs typeface="Arial"/>
              </a:rPr>
              <a:t>included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check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run.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documents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public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information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available</a:t>
            </a:r>
            <a:r>
              <a:rPr dirty="0" sz="1100">
                <a:latin typeface="Arial"/>
                <a:cs typeface="Arial"/>
              </a:rPr>
              <a:t> for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viewing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by </a:t>
            </a:r>
            <a:r>
              <a:rPr dirty="0" sz="1100">
                <a:latin typeface="Arial"/>
                <a:cs typeface="Arial"/>
              </a:rPr>
              <a:t>interested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parties.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RECOMMENDATIONS:</a:t>
            </a:r>
            <a:r>
              <a:rPr dirty="0" u="none" sz="1100" spc="45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information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-20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7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</a:t>
            </a:r>
            <a:r>
              <a:rPr dirty="0" u="none" sz="1100" spc="-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expense</a:t>
            </a:r>
            <a:r>
              <a:rPr dirty="0" u="none" sz="1100" spc="-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will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be</a:t>
            </a:r>
            <a:r>
              <a:rPr dirty="0" u="none" sz="1100" spc="-6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incurred.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9"/>
            <a:ext cx="5943600" cy="241300"/>
            <a:chOff x="914400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096" y="23596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70148" y="1701926"/>
            <a:ext cx="28060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This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page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intentionally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left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blank.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9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2415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191" y="955927"/>
            <a:ext cx="4425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DATE: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7447" y="8905619"/>
            <a:ext cx="5937885" cy="234950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algn="r" marR="75565">
              <a:lnSpc>
                <a:spcPct val="100000"/>
              </a:lnSpc>
              <a:spcBef>
                <a:spcPts val="44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72846" y="955927"/>
            <a:ext cx="11931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November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8,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01332" y="1277424"/>
            <a:ext cx="2597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73127" y="1277424"/>
            <a:ext cx="25590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Consulting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612" y="1598361"/>
            <a:ext cx="479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3267" y="1598361"/>
            <a:ext cx="14293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8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1752" y="1919857"/>
            <a:ext cx="10655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Arial"/>
                <a:cs typeface="Arial"/>
              </a:rPr>
              <a:t>PREPARED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73407" y="1919857"/>
            <a:ext cx="25012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Dana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Henderson,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Executive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Assistant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0606" y="2241354"/>
            <a:ext cx="5838190" cy="37484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  <a:tabLst>
                <a:tab pos="1384935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10" b="1">
                <a:latin typeface="Arial"/>
                <a:cs typeface="Arial"/>
              </a:rPr>
              <a:t>Board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Member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Meeting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Attendance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Cost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Summary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–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Annual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Report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0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200"/>
              </a:spcBef>
              <a:tabLst>
                <a:tab pos="416559" algn="l"/>
              </a:tabLst>
            </a:pPr>
            <a:r>
              <a:rPr dirty="0" u="sng" sz="1100" spc="2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50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9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</a:t>
            </a:r>
            <a:r>
              <a:rPr dirty="0" u="sng" sz="11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item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Operations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rather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Arial"/>
              <a:cs typeface="Arial"/>
            </a:endParaRPr>
          </a:p>
          <a:p>
            <a:pPr marL="12700" marR="90805">
              <a:lnSpc>
                <a:spcPct val="95900"/>
              </a:lnSpc>
            </a:pP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special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disclose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reimbursements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$100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basis.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occur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standard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agenda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item,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providing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expense reimbursement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disclosure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previous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RECOMMENDATIONS:</a:t>
            </a:r>
            <a:r>
              <a:rPr dirty="0" u="none" sz="1100" spc="45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information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10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6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information</a:t>
            </a:r>
            <a:r>
              <a:rPr dirty="0" u="none" sz="1100" spc="-5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98800" y="1519020"/>
            <a:ext cx="28060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This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page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intentionally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left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blank.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2415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989" y="1112354"/>
            <a:ext cx="8345589" cy="385668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7447" y="6619619"/>
            <a:ext cx="5937885" cy="234950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algn="r" marR="75565">
              <a:lnSpc>
                <a:spcPct val="100000"/>
              </a:lnSpc>
              <a:spcBef>
                <a:spcPts val="44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2415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052" y="888110"/>
            <a:ext cx="3930015" cy="51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3665" algn="l"/>
              </a:tabLst>
            </a:pPr>
            <a:r>
              <a:rPr dirty="0" sz="1100" spc="-10" b="1">
                <a:latin typeface="Arial"/>
                <a:cs typeface="Arial"/>
              </a:rPr>
              <a:t>DATE: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10" b="1">
                <a:latin typeface="Arial"/>
                <a:cs typeface="Arial"/>
              </a:rPr>
              <a:t>November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8,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1383665" algn="l"/>
              </a:tabLst>
            </a:pPr>
            <a:r>
              <a:rPr dirty="0" sz="1100" spc="-25" b="1">
                <a:latin typeface="Arial"/>
                <a:cs typeface="Arial"/>
              </a:rPr>
              <a:t>TO: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Consulting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0912" y="1528300"/>
            <a:ext cx="1065530" cy="466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spc="-20" b="1">
                <a:latin typeface="Arial"/>
                <a:cs typeface="Arial"/>
              </a:rPr>
              <a:t>PREPARED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72566" y="1528300"/>
            <a:ext cx="2501265" cy="466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8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 b="1">
                <a:latin typeface="Arial"/>
                <a:cs typeface="Arial"/>
              </a:rPr>
              <a:t>Dana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Henderson,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Executive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Assistant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00473" y="2124184"/>
            <a:ext cx="5978525" cy="6318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10" b="1">
                <a:latin typeface="Arial"/>
                <a:cs typeface="Arial"/>
              </a:rPr>
              <a:t>Return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Funds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5"/>
              </a:spcBef>
              <a:tabLst>
                <a:tab pos="416559" algn="l"/>
              </a:tabLst>
            </a:pPr>
            <a:r>
              <a:rPr dirty="0" u="sng" sz="1100" spc="2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50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9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</a:t>
            </a:r>
            <a:r>
              <a:rPr dirty="0" u="sng" sz="11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8500"/>
              </a:lnSpc>
            </a:pP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provided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promote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Human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Resources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organizations.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Funds </a:t>
            </a:r>
            <a:r>
              <a:rPr dirty="0" sz="1100">
                <a:latin typeface="Arial"/>
                <a:cs typeface="Arial"/>
              </a:rPr>
              <a:t>go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toward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improvement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culture,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function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organization.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funds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makes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agencies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Professional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Community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segment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operating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budget.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typically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Return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for:</a:t>
            </a:r>
            <a:endParaRPr sz="1100">
              <a:latin typeface="Arial"/>
              <a:cs typeface="Arial"/>
            </a:endParaRPr>
          </a:p>
          <a:p>
            <a:pPr marL="469900" marR="632460" indent="-228600">
              <a:lnSpc>
                <a:spcPts val="1300"/>
              </a:lnSpc>
              <a:spcBef>
                <a:spcPts val="14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Arial"/>
                <a:cs typeface="Arial"/>
              </a:rPr>
              <a:t>Training,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Conferences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(i.e.,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SHRM, </a:t>
            </a:r>
            <a:r>
              <a:rPr dirty="0" sz="1100" spc="-10">
                <a:latin typeface="Arial"/>
                <a:cs typeface="Arial"/>
              </a:rPr>
              <a:t>PSHRA,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NASPE),</a:t>
            </a:r>
            <a:r>
              <a:rPr dirty="0" sz="1100" spc="-10">
                <a:latin typeface="Arial"/>
                <a:cs typeface="Arial"/>
              </a:rPr>
              <a:t> workshops,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webinars (travel/lodging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training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0">
                <a:latin typeface="Arial"/>
                <a:cs typeface="Arial"/>
              </a:rPr>
              <a:t> conferences)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5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Arial"/>
                <a:cs typeface="Arial"/>
              </a:rPr>
              <a:t>Training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materials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(books,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DVD’s,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etc.)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Arial"/>
                <a:cs typeface="Arial"/>
              </a:rPr>
              <a:t>Employee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Recognition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(HR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Dept.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events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gifts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recognition)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Arial"/>
                <a:cs typeface="Arial"/>
              </a:rPr>
              <a:t>Hardware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software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10">
                <a:latin typeface="Arial"/>
                <a:cs typeface="Arial"/>
              </a:rPr>
              <a:t> department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Consulting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services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Arial"/>
                <a:cs typeface="Arial"/>
              </a:rPr>
              <a:t>HR association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membership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dues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Arial"/>
                <a:cs typeface="Arial"/>
              </a:rPr>
              <a:t>Leadership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Development retreat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Data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(i.e.,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reports)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Academy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Enrollment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Classes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Arial"/>
                <a:cs typeface="Arial"/>
              </a:rPr>
              <a:t>Meeting facilitation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00">
              <a:latin typeface="Arial"/>
              <a:cs typeface="Arial"/>
            </a:endParaRPr>
          </a:p>
          <a:p>
            <a:pPr marL="50800" marR="412115" indent="3175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Ideally,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initiatives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might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otherwise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budgeted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for.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attached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table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details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remaining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balances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October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23,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2024.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</a:t>
            </a:r>
            <a:r>
              <a:rPr dirty="0" u="none" sz="1100" spc="-20" b="1">
                <a:latin typeface="Arial"/>
                <a:cs typeface="Arial"/>
              </a:rPr>
              <a:t>:</a:t>
            </a:r>
            <a:r>
              <a:rPr dirty="0" u="none" sz="1100" spc="15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</a:t>
            </a:r>
            <a:r>
              <a:rPr dirty="0" u="none" sz="1100" spc="-5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5" b="1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Sufficient</a:t>
            </a:r>
            <a:r>
              <a:rPr dirty="0" u="none" sz="1100" spc="-5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revenue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exists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-6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support</a:t>
            </a:r>
            <a:r>
              <a:rPr dirty="0" u="none" sz="1100" spc="-5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these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funds.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17447" y="9134097"/>
            <a:ext cx="5937885" cy="235585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algn="r" marR="75565">
              <a:lnSpc>
                <a:spcPct val="100000"/>
              </a:lnSpc>
              <a:spcBef>
                <a:spcPts val="38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11–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685800"/>
            <a:ext cx="608076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2415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485" y="1853526"/>
            <a:ext cx="7830970" cy="398948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7449" y="6848097"/>
            <a:ext cx="5934710" cy="235585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algn="r" marR="191135">
              <a:lnSpc>
                <a:spcPct val="100000"/>
              </a:lnSpc>
              <a:spcBef>
                <a:spcPts val="44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6858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2415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24186"/>
            <a:ext cx="6264910" cy="248920"/>
            <a:chOff x="914400" y="9124186"/>
            <a:chExt cx="6264910" cy="24892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0283"/>
              <a:ext cx="6252210" cy="236220"/>
            </a:xfrm>
            <a:custGeom>
              <a:avLst/>
              <a:gdLst/>
              <a:ahLst/>
              <a:cxnLst/>
              <a:rect l="l" t="t" r="r" b="b"/>
              <a:pathLst>
                <a:path w="6252209" h="236220">
                  <a:moveTo>
                    <a:pt x="6252210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6252210" y="236220"/>
                  </a:lnTo>
                  <a:lnTo>
                    <a:pt x="6252210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24187"/>
              <a:ext cx="6264910" cy="248920"/>
            </a:xfrm>
            <a:custGeom>
              <a:avLst/>
              <a:gdLst/>
              <a:ahLst/>
              <a:cxnLst/>
              <a:rect l="l" t="t" r="r" b="b"/>
              <a:pathLst>
                <a:path w="6264909" h="248920">
                  <a:moveTo>
                    <a:pt x="6264414" y="0"/>
                  </a:moveTo>
                  <a:lnTo>
                    <a:pt x="6258306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42570"/>
                  </a:lnTo>
                  <a:lnTo>
                    <a:pt x="0" y="248920"/>
                  </a:lnTo>
                  <a:lnTo>
                    <a:pt x="6264414" y="248920"/>
                  </a:lnTo>
                  <a:lnTo>
                    <a:pt x="6264414" y="242570"/>
                  </a:lnTo>
                  <a:lnTo>
                    <a:pt x="6096" y="242570"/>
                  </a:lnTo>
                  <a:lnTo>
                    <a:pt x="6096" y="6350"/>
                  </a:lnTo>
                  <a:lnTo>
                    <a:pt x="6258306" y="6350"/>
                  </a:lnTo>
                  <a:lnTo>
                    <a:pt x="6258306" y="242316"/>
                  </a:lnTo>
                  <a:lnTo>
                    <a:pt x="6264414" y="242316"/>
                  </a:lnTo>
                  <a:lnTo>
                    <a:pt x="6264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191" y="1413127"/>
            <a:ext cx="4425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DATE: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72987" y="1413127"/>
            <a:ext cx="11931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November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8,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472" y="1734624"/>
            <a:ext cx="2597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3267" y="1734624"/>
            <a:ext cx="25590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Consulting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1752" y="2055561"/>
            <a:ext cx="479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73407" y="2055561"/>
            <a:ext cx="14293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8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1893" y="2377057"/>
            <a:ext cx="10655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Arial"/>
                <a:cs typeface="Arial"/>
              </a:rPr>
              <a:t>PREPARED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73547" y="2377057"/>
            <a:ext cx="25012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Dana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Henderson,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Executive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Assistant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0887" y="2698554"/>
            <a:ext cx="5915660" cy="6463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10" b="1">
                <a:latin typeface="Arial"/>
                <a:cs typeface="Arial"/>
              </a:rPr>
              <a:t>Employee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Recognition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  <a:spcBef>
                <a:spcPts val="1175"/>
              </a:spcBef>
              <a:tabLst>
                <a:tab pos="416559" algn="l"/>
              </a:tabLst>
            </a:pPr>
            <a:r>
              <a:rPr dirty="0" u="sng" sz="1100" spc="2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50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9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</a:t>
            </a:r>
            <a:r>
              <a:rPr dirty="0" u="sng" sz="11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12700" marR="194945" indent="-635">
              <a:lnSpc>
                <a:spcPct val="960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“Make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Impact”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Employee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Recognition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Program,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implemented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July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2017,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organizational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culture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Guiding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Values,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 spc="-10">
                <a:latin typeface="Arial"/>
                <a:cs typeface="Arial"/>
              </a:rPr>
              <a:t>strategic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direction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hallmarks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individual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collective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practices.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 spc="-10">
                <a:latin typeface="Arial"/>
                <a:cs typeface="Arial"/>
              </a:rPr>
              <a:t>recognition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programs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reinforce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values.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Arial"/>
              <a:cs typeface="Arial"/>
            </a:endParaRPr>
          </a:p>
          <a:p>
            <a:pPr marL="13335" marR="257810">
              <a:lnSpc>
                <a:spcPts val="131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Guiding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are: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Customers,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Care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Other.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5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100">
              <a:latin typeface="Arial"/>
              <a:cs typeface="Arial"/>
            </a:endParaRPr>
          </a:p>
          <a:p>
            <a:pPr marL="1104900" marR="415925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Team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Impact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Award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performance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accomplishments,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achievements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group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more.</a:t>
            </a:r>
            <a:endParaRPr sz="1100">
              <a:latin typeface="Arial"/>
              <a:cs typeface="Arial"/>
            </a:endParaRPr>
          </a:p>
          <a:p>
            <a:pPr marL="1104265">
              <a:lnSpc>
                <a:spcPts val="1155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purpose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recognize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stellar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performance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leads</a:t>
            </a:r>
            <a:endParaRPr sz="1100">
              <a:latin typeface="Arial"/>
              <a:cs typeface="Arial"/>
            </a:endParaRPr>
          </a:p>
          <a:p>
            <a:pPr marL="1104265" marR="782955">
              <a:lnSpc>
                <a:spcPts val="1300"/>
              </a:lnSpc>
              <a:spcBef>
                <a:spcPts val="145"/>
              </a:spcBef>
            </a:pP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outstanding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especially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noteworthy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achievements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accomplishment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strategic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goals.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00">
              <a:latin typeface="Arial"/>
              <a:cs typeface="Arial"/>
            </a:endParaRPr>
          </a:p>
          <a:p>
            <a:pPr marL="1105535">
              <a:lnSpc>
                <a:spcPct val="100000"/>
              </a:lnSpc>
            </a:pP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Team</a:t>
            </a:r>
            <a:r>
              <a:rPr dirty="0" u="sng" sz="12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</a:t>
            </a:r>
            <a:r>
              <a:rPr dirty="0" u="sng" sz="12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Award</a:t>
            </a:r>
            <a:r>
              <a:rPr dirty="0" u="sng" sz="12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Winners</a:t>
            </a:r>
            <a:r>
              <a:rPr dirty="0" u="sng" sz="12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since</a:t>
            </a:r>
            <a:r>
              <a:rPr dirty="0" u="sng" sz="12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June</a:t>
            </a:r>
            <a:r>
              <a:rPr dirty="0" u="sng" sz="12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Team</a:t>
            </a:r>
            <a:r>
              <a:rPr dirty="0" u="sng" sz="11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Name:</a:t>
            </a:r>
            <a:r>
              <a:rPr dirty="0" u="none" sz="1100" spc="-30" b="1"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Hurricane</a:t>
            </a:r>
            <a:r>
              <a:rPr dirty="0" u="none" sz="1100" spc="-4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Heroes!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Team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Members:</a:t>
            </a:r>
            <a:r>
              <a:rPr dirty="0" u="none" sz="1100" spc="-60" b="1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Cerri</a:t>
            </a:r>
            <a:r>
              <a:rPr dirty="0" u="none" sz="1100" spc="-4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Mansfield,</a:t>
            </a:r>
            <a:r>
              <a:rPr dirty="0" u="none" sz="1100" spc="-7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Gloria</a:t>
            </a:r>
            <a:r>
              <a:rPr dirty="0" u="none" sz="1100" spc="-6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Timmons,</a:t>
            </a:r>
            <a:r>
              <a:rPr dirty="0" u="none" sz="1100" spc="-5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Rachael</a:t>
            </a:r>
            <a:r>
              <a:rPr dirty="0" u="none" sz="1100" spc="-3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Danke,</a:t>
            </a:r>
            <a:r>
              <a:rPr dirty="0" u="none" sz="1100" spc="-3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Deanna</a:t>
            </a:r>
            <a:r>
              <a:rPr dirty="0" u="none" sz="1100" spc="-3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Heyn and</a:t>
            </a:r>
            <a:r>
              <a:rPr dirty="0" u="none" sz="1100" spc="-25" b="1">
                <a:solidFill>
                  <a:srgbClr val="780029"/>
                </a:solidFill>
                <a:latin typeface="Arial"/>
                <a:cs typeface="Arial"/>
              </a:rPr>
              <a:t> Pam </a:t>
            </a:r>
            <a:r>
              <a:rPr dirty="0" u="none" sz="1100" spc="-20" b="1">
                <a:solidFill>
                  <a:srgbClr val="780029"/>
                </a:solidFill>
                <a:latin typeface="Arial"/>
                <a:cs typeface="Arial"/>
              </a:rPr>
              <a:t>Derby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Submitted</a:t>
            </a:r>
            <a:r>
              <a:rPr dirty="0" u="sng" sz="1100" spc="-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Kylie</a:t>
            </a:r>
            <a:r>
              <a:rPr dirty="0" u="none" sz="1100" spc="-3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Wilson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00">
              <a:latin typeface="Arial"/>
              <a:cs typeface="Arial"/>
            </a:endParaRPr>
          </a:p>
          <a:p>
            <a:pPr marL="12700" marR="12700">
              <a:lnSpc>
                <a:spcPts val="1300"/>
              </a:lnSpc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was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unfortunately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impacted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by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Hurricane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Beryl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starting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morning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Monday,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July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15th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did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not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have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power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internet,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even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fully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functioning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cell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service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until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was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all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restored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400" y="6092456"/>
            <a:ext cx="1062921" cy="1193401"/>
          </a:xfrm>
          <a:prstGeom prst="rect">
            <a:avLst/>
          </a:prstGeom>
        </p:spPr>
      </p:pic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12</a:t>
            </a:r>
            <a:r>
              <a:rPr dirty="0" spc="-4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1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6858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2415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24186"/>
            <a:ext cx="6264910" cy="248920"/>
            <a:chOff x="914400" y="9124186"/>
            <a:chExt cx="6264910" cy="24892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0283"/>
              <a:ext cx="6252210" cy="236220"/>
            </a:xfrm>
            <a:custGeom>
              <a:avLst/>
              <a:gdLst/>
              <a:ahLst/>
              <a:cxnLst/>
              <a:rect l="l" t="t" r="r" b="b"/>
              <a:pathLst>
                <a:path w="6252209" h="236220">
                  <a:moveTo>
                    <a:pt x="6252210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6252210" y="236220"/>
                  </a:lnTo>
                  <a:lnTo>
                    <a:pt x="6252210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24187"/>
              <a:ext cx="6264910" cy="248920"/>
            </a:xfrm>
            <a:custGeom>
              <a:avLst/>
              <a:gdLst/>
              <a:ahLst/>
              <a:cxnLst/>
              <a:rect l="l" t="t" r="r" b="b"/>
              <a:pathLst>
                <a:path w="6264909" h="248920">
                  <a:moveTo>
                    <a:pt x="6264414" y="0"/>
                  </a:moveTo>
                  <a:lnTo>
                    <a:pt x="6258306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42570"/>
                  </a:lnTo>
                  <a:lnTo>
                    <a:pt x="0" y="248920"/>
                  </a:lnTo>
                  <a:lnTo>
                    <a:pt x="6264414" y="248920"/>
                  </a:lnTo>
                  <a:lnTo>
                    <a:pt x="6264414" y="242570"/>
                  </a:lnTo>
                  <a:lnTo>
                    <a:pt x="6096" y="242570"/>
                  </a:lnTo>
                  <a:lnTo>
                    <a:pt x="6096" y="6350"/>
                  </a:lnTo>
                  <a:lnTo>
                    <a:pt x="6258306" y="6350"/>
                  </a:lnTo>
                  <a:lnTo>
                    <a:pt x="6258306" y="242316"/>
                  </a:lnTo>
                  <a:lnTo>
                    <a:pt x="6264414" y="242316"/>
                  </a:lnTo>
                  <a:lnTo>
                    <a:pt x="6264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0746" y="1346199"/>
            <a:ext cx="5984240" cy="454787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6000"/>
              </a:lnSpc>
              <a:spcBef>
                <a:spcPts val="155"/>
              </a:spcBef>
            </a:pP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evening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Friday,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July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19th.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Throughout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week,</a:t>
            </a:r>
            <a:r>
              <a:rPr dirty="0" sz="11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would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only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have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short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snippets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cell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service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try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access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my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files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download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offline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while also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trying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use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wi-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fi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my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car and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keep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battery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level</a:t>
            </a:r>
            <a:r>
              <a:rPr dirty="0" sz="1100" spc="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up</a:t>
            </a:r>
            <a:r>
              <a:rPr dirty="0" sz="1100" spc="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my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laptop</a:t>
            </a:r>
            <a:r>
              <a:rPr dirty="0" sz="1100" spc="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dirty="0" sz="1100" spc="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car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charger.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These</a:t>
            </a:r>
            <a:r>
              <a:rPr dirty="0" sz="1100" spc="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wonderful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people</a:t>
            </a:r>
            <a:r>
              <a:rPr dirty="0" sz="1100" spc="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assisted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</a:t>
            </a:r>
            <a:r>
              <a:rPr dirty="0" sz="1100" spc="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finalizing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candidate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report;</a:t>
            </a:r>
            <a:r>
              <a:rPr dirty="0" sz="1100" spc="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conducting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screening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interview;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scheduling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candidates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semi-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finalist</a:t>
            </a:r>
            <a:r>
              <a:rPr dirty="0" sz="1100" spc="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interviews;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finalizing</a:t>
            </a:r>
            <a:r>
              <a:rPr dirty="0" sz="1100" spc="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two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recruitment</a:t>
            </a:r>
            <a:r>
              <a:rPr dirty="0" sz="1100" spc="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brochures to</a:t>
            </a:r>
            <a:r>
              <a:rPr dirty="0" sz="1100" spc="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get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live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Job</a:t>
            </a:r>
            <a:r>
              <a:rPr dirty="0" sz="1100" spc="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Board;</a:t>
            </a:r>
            <a:r>
              <a:rPr dirty="0" sz="1100" spc="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approving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advertising</a:t>
            </a:r>
            <a:r>
              <a:rPr dirty="0" sz="1100" spc="8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eblasts</a:t>
            </a:r>
            <a:r>
              <a:rPr dirty="0" sz="1100" spc="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three</a:t>
            </a:r>
            <a:r>
              <a:rPr dirty="0" sz="1100" spc="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recruitments;</a:t>
            </a:r>
            <a:r>
              <a:rPr dirty="0" sz="1100" spc="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reaching</a:t>
            </a:r>
            <a:r>
              <a:rPr dirty="0" sz="1100" spc="8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out</a:t>
            </a:r>
            <a:r>
              <a:rPr dirty="0" sz="1100" spc="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my</a:t>
            </a:r>
            <a:r>
              <a:rPr dirty="0" sz="1100" spc="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clients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let</a:t>
            </a:r>
            <a:r>
              <a:rPr dirty="0" sz="1100" spc="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them</a:t>
            </a:r>
            <a:r>
              <a:rPr dirty="0" sz="1100" spc="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know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what</a:t>
            </a:r>
            <a:r>
              <a:rPr dirty="0" sz="1100" spc="1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was</a:t>
            </a:r>
            <a:r>
              <a:rPr dirty="0" sz="1100" spc="1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going</a:t>
            </a:r>
            <a:r>
              <a:rPr dirty="0" sz="1100" spc="1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dirty="0" sz="1100" spc="1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dirty="0" sz="1100" spc="1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</a:t>
            </a:r>
            <a:r>
              <a:rPr dirty="0" sz="1100" spc="1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(all</a:t>
            </a:r>
            <a:r>
              <a:rPr dirty="0" sz="1100" spc="1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these</a:t>
            </a:r>
            <a:r>
              <a:rPr dirty="0" sz="1100" spc="1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clients</a:t>
            </a:r>
            <a:r>
              <a:rPr dirty="0" sz="1100" spc="1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were</a:t>
            </a:r>
            <a:r>
              <a:rPr dirty="0" sz="1100" spc="1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1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3</a:t>
            </a:r>
            <a:r>
              <a:rPr dirty="0" sz="1100" spc="1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different</a:t>
            </a:r>
            <a:r>
              <a:rPr dirty="0" sz="1100" spc="1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states!).</a:t>
            </a:r>
            <a:r>
              <a:rPr dirty="0" sz="1100" spc="40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Not</a:t>
            </a:r>
            <a:r>
              <a:rPr dirty="0" sz="1100" spc="1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only</a:t>
            </a:r>
            <a:r>
              <a:rPr dirty="0" sz="1100" spc="1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did</a:t>
            </a:r>
            <a:r>
              <a:rPr dirty="0" sz="1100" spc="1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these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"heroes"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assist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all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these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needs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(in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addition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their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own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work),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but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they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also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continued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provide</a:t>
            </a:r>
            <a:r>
              <a:rPr dirty="0" sz="1100" spc="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</a:t>
            </a:r>
            <a:r>
              <a:rPr dirty="0" sz="1100" spc="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that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calming</a:t>
            </a:r>
            <a:r>
              <a:rPr dirty="0" sz="1100" spc="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reassurance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support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that</a:t>
            </a:r>
            <a:r>
              <a:rPr dirty="0" sz="1100" spc="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work</a:t>
            </a:r>
            <a:r>
              <a:rPr dirty="0" sz="1100" spc="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was</a:t>
            </a:r>
            <a:r>
              <a:rPr dirty="0" sz="1100" spc="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being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taken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care</a:t>
            </a:r>
            <a:r>
              <a:rPr dirty="0" sz="1100" spc="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of.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was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beyond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stressed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trying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navigate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that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whole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week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at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home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my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13-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year-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old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son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our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pets,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while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also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being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one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2.5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million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others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same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boat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no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power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service.</a:t>
            </a:r>
            <a:r>
              <a:rPr dirty="0" sz="1100" spc="204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am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beyond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grateful</a:t>
            </a:r>
            <a:r>
              <a:rPr dirty="0" sz="11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appreciative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them,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not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only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colleagues,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but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just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being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wonderful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human beings.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Team</a:t>
            </a:r>
            <a:r>
              <a:rPr dirty="0" u="sng" sz="11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Name:</a:t>
            </a:r>
            <a:r>
              <a:rPr dirty="0" u="none" sz="1100" spc="-30" b="1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HR</a:t>
            </a:r>
            <a:r>
              <a:rPr dirty="0" u="none" sz="1100" spc="-3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Roundtable</a:t>
            </a:r>
            <a:r>
              <a:rPr dirty="0" u="none" sz="1100" spc="-2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(BD/Marketing,</a:t>
            </a:r>
            <a:r>
              <a:rPr dirty="0" u="none" sz="1100" spc="-7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ISD</a:t>
            </a:r>
            <a:r>
              <a:rPr dirty="0" u="none" sz="1100" spc="-4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and</a:t>
            </a:r>
            <a:r>
              <a:rPr dirty="0" u="none" sz="1100" spc="-3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Leadership)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12700">
              <a:lnSpc>
                <a:spcPct val="95900"/>
              </a:lnSpc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Team</a:t>
            </a:r>
            <a:r>
              <a:rPr dirty="0" u="sng" sz="1100" spc="1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Members:</a:t>
            </a:r>
            <a:r>
              <a:rPr dirty="0" u="none" sz="1100" spc="165" b="1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Kevin</a:t>
            </a:r>
            <a:r>
              <a:rPr dirty="0" u="none" sz="1100" spc="16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Nicholson,</a:t>
            </a:r>
            <a:r>
              <a:rPr dirty="0" u="none" sz="1100" spc="15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Marisa</a:t>
            </a:r>
            <a:r>
              <a:rPr dirty="0" u="none" sz="1100" spc="16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Diaz,</a:t>
            </a:r>
            <a:r>
              <a:rPr dirty="0" u="none" sz="1100" spc="17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Alan</a:t>
            </a:r>
            <a:r>
              <a:rPr dirty="0" u="none" sz="1100" spc="17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Winscott,</a:t>
            </a:r>
            <a:r>
              <a:rPr dirty="0" u="none" sz="1100" spc="15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Gilles</a:t>
            </a:r>
            <a:r>
              <a:rPr dirty="0" u="none" sz="1100" spc="16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Laborde</a:t>
            </a:r>
            <a:r>
              <a:rPr dirty="0" u="none" sz="1100" spc="16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Lagrave,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Greg</a:t>
            </a:r>
            <a:r>
              <a:rPr dirty="0" u="none" sz="1100" spc="-1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Roberson,</a:t>
            </a:r>
            <a:r>
              <a:rPr dirty="0" u="none" sz="1100" spc="-1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Geralyn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 Gorshing,</a:t>
            </a:r>
            <a:r>
              <a:rPr dirty="0" u="none" sz="1100" spc="-1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Vicki</a:t>
            </a:r>
            <a:r>
              <a:rPr dirty="0" u="none" sz="1100" spc="-1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Quintero</a:t>
            </a:r>
            <a:r>
              <a:rPr dirty="0" u="none" sz="1100" spc="-1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Brashear,</a:t>
            </a:r>
            <a:r>
              <a:rPr dirty="0" u="none" sz="1100" spc="-1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Jaclyn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Padilla,</a:t>
            </a:r>
            <a:r>
              <a:rPr dirty="0" u="none" sz="1100" spc="-1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Melissa</a:t>
            </a:r>
            <a:r>
              <a:rPr dirty="0" u="none" sz="1100" spc="-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Asher,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and</a:t>
            </a:r>
            <a:r>
              <a:rPr dirty="0" u="none" sz="1100" spc="-5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Allen</a:t>
            </a:r>
            <a:r>
              <a:rPr dirty="0" u="none" sz="1100" spc="-2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Myers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Submitted</a:t>
            </a:r>
            <a:r>
              <a:rPr dirty="0" u="sng" sz="1100" spc="-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Tiffany</a:t>
            </a:r>
            <a:r>
              <a:rPr dirty="0" u="none" sz="1100" spc="-6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20" b="1">
                <a:solidFill>
                  <a:srgbClr val="780029"/>
                </a:solidFill>
                <a:latin typeface="Arial"/>
                <a:cs typeface="Arial"/>
              </a:rPr>
              <a:t>Bose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Arial"/>
              <a:cs typeface="Arial"/>
            </a:endParaRPr>
          </a:p>
          <a:p>
            <a:pPr algn="just" marL="13335" marR="10795" indent="-635">
              <a:lnSpc>
                <a:spcPct val="96000"/>
              </a:lnSpc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first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HR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Roundtable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was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held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Sacramento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August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21st,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we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wish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thank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everyone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that</a:t>
            </a:r>
            <a:r>
              <a:rPr dirty="0" sz="1100" spc="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participated.</a:t>
            </a:r>
            <a:r>
              <a:rPr dirty="0" sz="1100" spc="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attendance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we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had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19</a:t>
            </a:r>
            <a:r>
              <a:rPr dirty="0" sz="1100" spc="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agencies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33+</a:t>
            </a:r>
            <a:r>
              <a:rPr dirty="0" sz="1100" spc="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participants</a:t>
            </a:r>
            <a:r>
              <a:rPr dirty="0" sz="1100" spc="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your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involvement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directly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contributed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success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HR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Roundtable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Meeting.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Your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contribution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support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helped</a:t>
            </a:r>
            <a:r>
              <a:rPr dirty="0" sz="1100" spc="1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showcase</a:t>
            </a:r>
            <a:r>
              <a:rPr dirty="0" sz="1100" spc="1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CPS</a:t>
            </a:r>
            <a:r>
              <a:rPr dirty="0" sz="1100" spc="1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HR's</a:t>
            </a:r>
            <a:r>
              <a:rPr dirty="0" sz="1100" spc="1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abilities</a:t>
            </a:r>
            <a:r>
              <a:rPr dirty="0" sz="1100" spc="1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dirty="0" sz="1100" spc="1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1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trusted</a:t>
            </a:r>
            <a:r>
              <a:rPr dirty="0" sz="1100" spc="1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advisor</a:t>
            </a:r>
            <a:r>
              <a:rPr dirty="0" sz="1100" spc="1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dirty="0" sz="1100" spc="1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our</a:t>
            </a:r>
            <a:r>
              <a:rPr dirty="0" sz="1100" spc="1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HR</a:t>
            </a:r>
            <a:r>
              <a:rPr dirty="0" sz="1100" spc="1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clients!</a:t>
            </a:r>
            <a:r>
              <a:rPr dirty="0" sz="1100" spc="1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Our</a:t>
            </a:r>
            <a:r>
              <a:rPr dirty="0" sz="1100" spc="1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thoughtful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planning</a:t>
            </a:r>
            <a:r>
              <a:rPr dirty="0" sz="1100" spc="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execution</a:t>
            </a:r>
            <a:r>
              <a:rPr dirty="0" sz="1100" spc="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showed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how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CPS</a:t>
            </a:r>
            <a:r>
              <a:rPr dirty="0" sz="1100" spc="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HR</a:t>
            </a:r>
            <a:r>
              <a:rPr dirty="0" sz="1100" spc="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is</a:t>
            </a:r>
            <a:r>
              <a:rPr dirty="0" sz="1100" spc="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dirty="0" sz="1100" spc="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innovative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forward-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thinking</a:t>
            </a:r>
            <a:r>
              <a:rPr dirty="0" sz="1100" spc="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leader</a:t>
            </a:r>
            <a:r>
              <a:rPr dirty="0" sz="1100" spc="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public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service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interest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nurturing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our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relationships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our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clients.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0911" y="6347053"/>
            <a:ext cx="5986145" cy="28003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250950" marR="5080">
              <a:lnSpc>
                <a:spcPct val="98600"/>
              </a:lnSpc>
              <a:spcBef>
                <a:spcPts val="12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Instant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Impact Award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recognition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 allows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supervisor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appreciate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employee's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extra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initiative.</a:t>
            </a:r>
            <a:r>
              <a:rPr dirty="0" sz="1100" spc="3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3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requires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acted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volunteering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completing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4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4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assignment</a:t>
            </a:r>
            <a:r>
              <a:rPr dirty="0" sz="1100" spc="4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4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outside</a:t>
            </a:r>
            <a:r>
              <a:rPr dirty="0" sz="1100" spc="4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4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4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normal</a:t>
            </a:r>
            <a:r>
              <a:rPr dirty="0" sz="1100" spc="43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4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duties</a:t>
            </a:r>
            <a:r>
              <a:rPr dirty="0" sz="1100" spc="434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 spc="-10">
                <a:latin typeface="Arial"/>
                <a:cs typeface="Arial"/>
              </a:rPr>
              <a:t>responsibilities.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>
              <a:latin typeface="Arial"/>
              <a:cs typeface="Arial"/>
            </a:endParaRPr>
          </a:p>
          <a:p>
            <a:pPr algn="just" marL="1250315">
              <a:lnSpc>
                <a:spcPct val="100000"/>
              </a:lnSpc>
            </a:pP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Instant</a:t>
            </a:r>
            <a:r>
              <a:rPr dirty="0" u="sng" sz="12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</a:t>
            </a:r>
            <a:r>
              <a:rPr dirty="0" u="sng" sz="1200" spc="-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Award</a:t>
            </a:r>
            <a:r>
              <a:rPr dirty="0" u="sng" sz="12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Winners</a:t>
            </a:r>
            <a:r>
              <a:rPr dirty="0" u="sng" sz="1200" spc="-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2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Name:</a:t>
            </a:r>
            <a:r>
              <a:rPr dirty="0" u="none" sz="1100" spc="-60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Kale</a:t>
            </a:r>
            <a:r>
              <a:rPr dirty="0" u="none" sz="1100" spc="-4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Brinley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Submitted</a:t>
            </a:r>
            <a:r>
              <a:rPr dirty="0" u="sng" sz="11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by: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Jaclyn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Del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Carlo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100">
              <a:latin typeface="Arial"/>
              <a:cs typeface="Arial"/>
            </a:endParaRPr>
          </a:p>
          <a:p>
            <a:pPr marL="12700" marR="280035">
              <a:lnSpc>
                <a:spcPct val="98500"/>
              </a:lnSpc>
            </a:pP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am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pleased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nominate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Kale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Brinley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110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Instant</a:t>
            </a:r>
            <a:r>
              <a:rPr dirty="0" sz="1100" spc="-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Impact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Award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recognition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their exceptional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work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designing,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implementing,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training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our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team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new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Talent Assessment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Development</a:t>
            </a:r>
            <a:r>
              <a:rPr dirty="0" sz="1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program,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well</a:t>
            </a:r>
            <a:r>
              <a:rPr dirty="0" sz="1100" spc="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dirty="0" sz="1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new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Onboarding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Development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program</a:t>
            </a:r>
            <a:r>
              <a:rPr dirty="0" sz="1100" spc="-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within</a:t>
            </a:r>
            <a:r>
              <a:rPr dirty="0" sz="1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NEOGOV.</a:t>
            </a:r>
            <a:r>
              <a:rPr dirty="0" sz="110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Kale</a:t>
            </a:r>
            <a:r>
              <a:rPr dirty="0" sz="1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took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challenge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transforming</a:t>
            </a:r>
            <a:r>
              <a:rPr dirty="0" sz="110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our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talent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management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" y="6176645"/>
            <a:ext cx="1206068" cy="1240153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12</a:t>
            </a:r>
            <a:r>
              <a:rPr dirty="0" spc="-4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6858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2415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24186"/>
            <a:ext cx="6264910" cy="248920"/>
            <a:chOff x="914400" y="9124186"/>
            <a:chExt cx="6264910" cy="24892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0283"/>
              <a:ext cx="6252210" cy="236220"/>
            </a:xfrm>
            <a:custGeom>
              <a:avLst/>
              <a:gdLst/>
              <a:ahLst/>
              <a:cxnLst/>
              <a:rect l="l" t="t" r="r" b="b"/>
              <a:pathLst>
                <a:path w="6252209" h="236220">
                  <a:moveTo>
                    <a:pt x="6252210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6252210" y="236220"/>
                  </a:lnTo>
                  <a:lnTo>
                    <a:pt x="6252210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24187"/>
              <a:ext cx="6264910" cy="248920"/>
            </a:xfrm>
            <a:custGeom>
              <a:avLst/>
              <a:gdLst/>
              <a:ahLst/>
              <a:cxnLst/>
              <a:rect l="l" t="t" r="r" b="b"/>
              <a:pathLst>
                <a:path w="6264909" h="248920">
                  <a:moveTo>
                    <a:pt x="6264414" y="0"/>
                  </a:moveTo>
                  <a:lnTo>
                    <a:pt x="6258306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42570"/>
                  </a:lnTo>
                  <a:lnTo>
                    <a:pt x="0" y="248920"/>
                  </a:lnTo>
                  <a:lnTo>
                    <a:pt x="6264414" y="248920"/>
                  </a:lnTo>
                  <a:lnTo>
                    <a:pt x="6264414" y="242570"/>
                  </a:lnTo>
                  <a:lnTo>
                    <a:pt x="6096" y="242570"/>
                  </a:lnTo>
                  <a:lnTo>
                    <a:pt x="6096" y="6350"/>
                  </a:lnTo>
                  <a:lnTo>
                    <a:pt x="6258306" y="6350"/>
                  </a:lnTo>
                  <a:lnTo>
                    <a:pt x="6258306" y="242316"/>
                  </a:lnTo>
                  <a:lnTo>
                    <a:pt x="6264414" y="242316"/>
                  </a:lnTo>
                  <a:lnTo>
                    <a:pt x="6264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99930" y="1346199"/>
            <a:ext cx="5979795" cy="77330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222250" indent="635">
              <a:lnSpc>
                <a:spcPct val="95900"/>
              </a:lnSpc>
              <a:spcBef>
                <a:spcPts val="155"/>
              </a:spcBef>
            </a:pP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processes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creating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comprehensive</a:t>
            </a:r>
            <a:r>
              <a:rPr dirty="0" sz="1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Talent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Assessment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Development</a:t>
            </a:r>
            <a:r>
              <a:rPr dirty="0" sz="1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program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that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not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only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aligned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with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our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strategic</a:t>
            </a:r>
            <a:r>
              <a:rPr dirty="0" sz="110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goals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but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also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tailored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meet</a:t>
            </a:r>
            <a:r>
              <a:rPr dirty="0" sz="110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diverse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needs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our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workforce.</a:t>
            </a:r>
            <a:r>
              <a:rPr dirty="0" sz="1100" spc="-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This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program</a:t>
            </a:r>
            <a:r>
              <a:rPr dirty="0" sz="1100" spc="-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has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already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shown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positive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impact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employee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 engagement,</a:t>
            </a:r>
            <a:r>
              <a:rPr dirty="0" sz="1100" spc="-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skill development,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overall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 performance.</a:t>
            </a:r>
            <a:r>
              <a:rPr dirty="0" sz="1100" spc="-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addition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this,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Kale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led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design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implementation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our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new</a:t>
            </a:r>
            <a:r>
              <a:rPr dirty="0" sz="1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Onboarding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Development</a:t>
            </a:r>
            <a:r>
              <a:rPr dirty="0" sz="1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program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within</a:t>
            </a:r>
            <a:r>
              <a:rPr dirty="0" sz="110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NEOGOV.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They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meticulously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developed</a:t>
            </a:r>
            <a:r>
              <a:rPr dirty="0" sz="1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program</a:t>
            </a:r>
            <a:r>
              <a:rPr dirty="0" sz="1100" spc="-8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ensure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new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hires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have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seamless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engaging onboarding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experience,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which</a:t>
            </a:r>
            <a:r>
              <a:rPr dirty="0" sz="1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dirty="0" sz="1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crucial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their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long-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term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success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integration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into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our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company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culture.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This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new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onboarding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program</a:t>
            </a:r>
            <a:r>
              <a:rPr dirty="0" sz="1100" spc="-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now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cornerstone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our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employee development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strategy,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helping</a:t>
            </a:r>
            <a:r>
              <a:rPr dirty="0" sz="1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foster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more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connected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well-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prepared</a:t>
            </a:r>
            <a:r>
              <a:rPr dirty="0" sz="110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workforce</a:t>
            </a:r>
            <a:r>
              <a:rPr dirty="0" sz="1100" spc="-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from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day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one.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100">
              <a:latin typeface="Arial"/>
              <a:cs typeface="Arial"/>
            </a:endParaRPr>
          </a:p>
          <a:p>
            <a:pPr marL="12700" marR="95250">
              <a:lnSpc>
                <a:spcPct val="95800"/>
              </a:lnSpc>
            </a:pP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What</a:t>
            </a:r>
            <a:r>
              <a:rPr dirty="0" sz="1100" spc="-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truly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sets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Kale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apart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their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commitment</a:t>
            </a:r>
            <a:r>
              <a:rPr dirty="0" sz="110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knowledge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sharing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employee</a:t>
            </a:r>
            <a:r>
              <a:rPr dirty="0" sz="1100" spc="5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development.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They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didn't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just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stop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at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creating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these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programs;</a:t>
            </a:r>
            <a:r>
              <a:rPr dirty="0" sz="1100" spc="-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they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also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took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initiative</a:t>
            </a:r>
            <a:r>
              <a:rPr dirty="0" sz="110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to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personally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train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all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employees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how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utilize and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benefit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from</a:t>
            </a:r>
            <a:r>
              <a:rPr dirty="0" sz="1100" spc="-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these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new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tools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processes.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Through</a:t>
            </a:r>
            <a:r>
              <a:rPr dirty="0" sz="1100" spc="-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series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hands-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training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sessions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one-on-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one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coaching,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Kale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ensured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that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every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employee,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regardless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their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role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technical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proficiency,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could</a:t>
            </a:r>
            <a:r>
              <a:rPr dirty="0" sz="1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confidently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navigate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new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systems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maximize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their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potential.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100">
              <a:latin typeface="Arial"/>
              <a:cs typeface="Arial"/>
            </a:endParaRPr>
          </a:p>
          <a:p>
            <a:pPr marL="12700" marR="201295">
              <a:lnSpc>
                <a:spcPct val="98400"/>
              </a:lnSpc>
              <a:spcBef>
                <a:spcPts val="5"/>
              </a:spcBef>
            </a:pP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immediate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significant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impact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Kale's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work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evident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improved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onboarding experience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new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hires,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enhanced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development</a:t>
            </a:r>
            <a:r>
              <a:rPr dirty="0" sz="1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opportunities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existing</a:t>
            </a:r>
            <a:r>
              <a:rPr dirty="0" sz="1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staff,</a:t>
            </a:r>
            <a:r>
              <a:rPr dirty="0" sz="110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the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overall</a:t>
            </a:r>
            <a:r>
              <a:rPr dirty="0" sz="1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boost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organizational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efficiency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morale.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Their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dedication,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innovative</a:t>
            </a:r>
            <a:r>
              <a:rPr dirty="0" sz="11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thinking,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ability</a:t>
            </a:r>
            <a:r>
              <a:rPr dirty="0" sz="1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deliver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high-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quality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results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short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period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make</a:t>
            </a:r>
            <a:r>
              <a:rPr dirty="0" sz="110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them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standout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candidate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Instant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Impact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Award.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100">
              <a:latin typeface="Arial"/>
              <a:cs typeface="Arial"/>
            </a:endParaRPr>
          </a:p>
          <a:p>
            <a:pPr marL="13335" marR="119380">
              <a:lnSpc>
                <a:spcPct val="98500"/>
              </a:lnSpc>
            </a:pP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summary,</a:t>
            </a:r>
            <a:r>
              <a:rPr dirty="0" sz="1100" spc="-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Kale</a:t>
            </a:r>
            <a:r>
              <a:rPr dirty="0" sz="1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has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not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only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 demonstrated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exceptional leadership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technical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skills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but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has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also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shown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profound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commitment</a:t>
            </a:r>
            <a:r>
              <a:rPr dirty="0" sz="1100" spc="-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success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our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employees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future</a:t>
            </a:r>
            <a:r>
              <a:rPr dirty="0" sz="1100" spc="-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growth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33333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our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company.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Their</a:t>
            </a:r>
            <a:r>
              <a:rPr dirty="0" sz="1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work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has</a:t>
            </a:r>
            <a:r>
              <a:rPr dirty="0" sz="1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already</a:t>
            </a:r>
            <a:r>
              <a:rPr dirty="0" sz="1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made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lasting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impact,</a:t>
            </a:r>
            <a:r>
              <a:rPr dirty="0" sz="11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dirty="0" sz="110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wholeheartedly</a:t>
            </a:r>
            <a:r>
              <a:rPr dirty="0" sz="1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support</a:t>
            </a:r>
            <a:r>
              <a:rPr dirty="0" sz="1100" spc="-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their nomination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this</a:t>
            </a:r>
            <a:r>
              <a:rPr dirty="0" sz="1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333333"/>
                </a:solidFill>
                <a:latin typeface="Arial"/>
                <a:cs typeface="Arial"/>
              </a:rPr>
              <a:t>well-</a:t>
            </a:r>
            <a:r>
              <a:rPr dirty="0" sz="1100">
                <a:solidFill>
                  <a:srgbClr val="333333"/>
                </a:solidFill>
                <a:latin typeface="Arial"/>
                <a:cs typeface="Arial"/>
              </a:rPr>
              <a:t>deserved</a:t>
            </a:r>
            <a:r>
              <a:rPr dirty="0" sz="1100" spc="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3333"/>
                </a:solidFill>
                <a:latin typeface="Arial"/>
                <a:cs typeface="Arial"/>
              </a:rPr>
              <a:t>recognition.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05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Name:</a:t>
            </a:r>
            <a:r>
              <a:rPr dirty="0" u="none" sz="1100" spc="-55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Sheila</a:t>
            </a:r>
            <a:r>
              <a:rPr dirty="0" u="none" sz="1100" spc="-6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McAuliff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95"/>
              </a:spcBef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Submitted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by:</a:t>
            </a:r>
            <a:r>
              <a:rPr dirty="0" u="none" sz="1100" spc="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Vicki</a:t>
            </a:r>
            <a:r>
              <a:rPr dirty="0" u="none" sz="1100" spc="-10">
                <a:latin typeface="Arial"/>
                <a:cs typeface="Arial"/>
              </a:rPr>
              <a:t> Quintero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Brashear</a:t>
            </a:r>
            <a:endParaRPr sz="1100">
              <a:latin typeface="Arial"/>
              <a:cs typeface="Arial"/>
            </a:endParaRPr>
          </a:p>
          <a:p>
            <a:pPr algn="just" marL="13335">
              <a:lnSpc>
                <a:spcPts val="1290"/>
              </a:lnSpc>
              <a:spcBef>
                <a:spcPts val="1190"/>
              </a:spcBef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Your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dedication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ensuring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our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clients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team</a:t>
            </a:r>
            <a:r>
              <a:rPr dirty="0" sz="11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always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have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what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they</a:t>
            </a:r>
            <a:r>
              <a:rPr dirty="0" sz="11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need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is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exemplary.</a:t>
            </a:r>
            <a:endParaRPr sz="1100">
              <a:latin typeface="Arial"/>
              <a:cs typeface="Arial"/>
            </a:endParaRPr>
          </a:p>
          <a:p>
            <a:pPr algn="just" marL="13335" marR="5080" indent="-635">
              <a:lnSpc>
                <a:spcPts val="1270"/>
              </a:lnSpc>
              <a:spcBef>
                <a:spcPts val="55"/>
              </a:spcBef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&amp;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functions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seamlessly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client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because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you!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While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taking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care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all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balls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air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is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not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part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your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normal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responsibilities,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you</a:t>
            </a:r>
            <a:r>
              <a:rPr dirty="0" sz="1100" spc="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are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always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first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step</a:t>
            </a:r>
            <a:r>
              <a:rPr dirty="0" sz="1100" spc="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up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dirty="0" sz="1100" spc="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leadership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assistance.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Thank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you,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Sheila!</a:t>
            </a:r>
            <a:endParaRPr sz="11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170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Name:</a:t>
            </a:r>
            <a:r>
              <a:rPr dirty="0" u="none" sz="1100" spc="-65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Kale</a:t>
            </a:r>
            <a:r>
              <a:rPr dirty="0" u="none" sz="1100" spc="-4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Brinley</a:t>
            </a:r>
            <a:endParaRPr sz="11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Submitted</a:t>
            </a:r>
            <a:r>
              <a:rPr dirty="0" u="sng" sz="11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by: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Jaclyn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Del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Carlo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algn="just" marL="13335" marR="6350">
              <a:lnSpc>
                <a:spcPct val="98500"/>
              </a:lnSpc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is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great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enthusiasm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that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nominate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Kale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Brinley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Instant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Impact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Award,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recognition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her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exceptional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leadership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implementation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NEOGOV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Core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Perform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modules.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Kale</a:t>
            </a:r>
            <a:r>
              <a:rPr dirty="0" sz="1100" spc="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Brinley</a:t>
            </a:r>
            <a:r>
              <a:rPr dirty="0" sz="1100" spc="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has</a:t>
            </a:r>
            <a:r>
              <a:rPr dirty="0" sz="1100" spc="8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not</a:t>
            </a:r>
            <a:r>
              <a:rPr dirty="0" sz="1100" spc="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only</a:t>
            </a:r>
            <a:r>
              <a:rPr dirty="0" sz="1100" spc="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spearheaded</a:t>
            </a:r>
            <a:r>
              <a:rPr dirty="0" sz="1100" spc="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design</a:t>
            </a:r>
            <a:r>
              <a:rPr dirty="0" sz="1100" spc="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implementation</a:t>
            </a:r>
            <a:r>
              <a:rPr dirty="0" sz="1100" spc="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two</a:t>
            </a:r>
            <a:r>
              <a:rPr dirty="0" sz="1100" spc="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modules</a:t>
            </a:r>
            <a:r>
              <a:rPr dirty="0" sz="1100" spc="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but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has</a:t>
            </a:r>
            <a:r>
              <a:rPr dirty="0" sz="1100" spc="2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been</a:t>
            </a:r>
            <a:r>
              <a:rPr dirty="0" sz="1100" spc="2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2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project</a:t>
            </a:r>
            <a:r>
              <a:rPr dirty="0" sz="1100" spc="2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manager</a:t>
            </a:r>
            <a:r>
              <a:rPr dirty="0" sz="1100" spc="2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leading</a:t>
            </a:r>
            <a:r>
              <a:rPr dirty="0" sz="1100" spc="2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all</a:t>
            </a:r>
            <a:r>
              <a:rPr dirty="0" sz="1100" spc="254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data</a:t>
            </a:r>
            <a:r>
              <a:rPr dirty="0" sz="1100" spc="2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collections,</a:t>
            </a:r>
            <a:r>
              <a:rPr dirty="0" sz="1100" spc="2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communication,</a:t>
            </a:r>
            <a:r>
              <a:rPr dirty="0" sz="1100" spc="2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meetings,</a:t>
            </a:r>
            <a:r>
              <a:rPr dirty="0" sz="1100" spc="2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12</a:t>
            </a:r>
            <a:r>
              <a:rPr dirty="0" spc="-4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3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6858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2415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24186"/>
            <a:ext cx="6264910" cy="248920"/>
            <a:chOff x="914400" y="9124186"/>
            <a:chExt cx="6264910" cy="24892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0283"/>
              <a:ext cx="6252210" cy="236220"/>
            </a:xfrm>
            <a:custGeom>
              <a:avLst/>
              <a:gdLst/>
              <a:ahLst/>
              <a:cxnLst/>
              <a:rect l="l" t="t" r="r" b="b"/>
              <a:pathLst>
                <a:path w="6252209" h="236220">
                  <a:moveTo>
                    <a:pt x="6252210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6252210" y="236220"/>
                  </a:lnTo>
                  <a:lnTo>
                    <a:pt x="6252210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24187"/>
              <a:ext cx="6264910" cy="248920"/>
            </a:xfrm>
            <a:custGeom>
              <a:avLst/>
              <a:gdLst/>
              <a:ahLst/>
              <a:cxnLst/>
              <a:rect l="l" t="t" r="r" b="b"/>
              <a:pathLst>
                <a:path w="6264909" h="248920">
                  <a:moveTo>
                    <a:pt x="6264414" y="0"/>
                  </a:moveTo>
                  <a:lnTo>
                    <a:pt x="6258306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42570"/>
                  </a:lnTo>
                  <a:lnTo>
                    <a:pt x="0" y="248920"/>
                  </a:lnTo>
                  <a:lnTo>
                    <a:pt x="6264414" y="248920"/>
                  </a:lnTo>
                  <a:lnTo>
                    <a:pt x="6264414" y="242570"/>
                  </a:lnTo>
                  <a:lnTo>
                    <a:pt x="6096" y="242570"/>
                  </a:lnTo>
                  <a:lnTo>
                    <a:pt x="6096" y="6350"/>
                  </a:lnTo>
                  <a:lnTo>
                    <a:pt x="6258306" y="6350"/>
                  </a:lnTo>
                  <a:lnTo>
                    <a:pt x="6258306" y="242316"/>
                  </a:lnTo>
                  <a:lnTo>
                    <a:pt x="6264414" y="242316"/>
                  </a:lnTo>
                  <a:lnTo>
                    <a:pt x="6264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99088" y="1346199"/>
            <a:ext cx="5983605" cy="77927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715" indent="1270">
              <a:lnSpc>
                <a:spcPct val="96000"/>
              </a:lnSpc>
              <a:spcBef>
                <a:spcPts val="155"/>
              </a:spcBef>
            </a:pP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partnerships,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etc.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She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has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also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been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instrumental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designing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delivering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effective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training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program</a:t>
            </a:r>
            <a:r>
              <a:rPr dirty="0" sz="1100" spc="2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that</a:t>
            </a:r>
            <a:r>
              <a:rPr dirty="0" sz="1100" spc="2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has</a:t>
            </a:r>
            <a:r>
              <a:rPr dirty="0" sz="1100" spc="254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streamlined</a:t>
            </a:r>
            <a:r>
              <a:rPr dirty="0" sz="1100" spc="254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our</a:t>
            </a:r>
            <a:r>
              <a:rPr dirty="0" sz="1100" spc="2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processes</a:t>
            </a:r>
            <a:r>
              <a:rPr dirty="0" sz="1100" spc="2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254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enhanced</a:t>
            </a:r>
            <a:r>
              <a:rPr dirty="0" sz="1100" spc="254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our</a:t>
            </a:r>
            <a:r>
              <a:rPr dirty="0" sz="1100" spc="2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operational</a:t>
            </a:r>
            <a:r>
              <a:rPr dirty="0" sz="1100" spc="2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efficiency.</a:t>
            </a:r>
            <a:r>
              <a:rPr dirty="0" sz="1100" spc="2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Her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dedication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creating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robust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communication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strategy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implementation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timeline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ensured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all</a:t>
            </a:r>
            <a:r>
              <a:rPr dirty="0" sz="1100" spc="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stakeholders</a:t>
            </a:r>
            <a:r>
              <a:rPr dirty="0" sz="1100" spc="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were</a:t>
            </a:r>
            <a:r>
              <a:rPr dirty="0" sz="1100" spc="8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informed</a:t>
            </a:r>
            <a:r>
              <a:rPr dirty="0" sz="1100" spc="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8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engaged</a:t>
            </a:r>
            <a:r>
              <a:rPr dirty="0" sz="1100" spc="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throughout</a:t>
            </a:r>
            <a:r>
              <a:rPr dirty="0" sz="1100" spc="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transition</a:t>
            </a:r>
            <a:r>
              <a:rPr dirty="0" sz="1100" spc="8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period.</a:t>
            </a:r>
            <a:r>
              <a:rPr dirty="0" sz="1100" spc="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content</a:t>
            </a:r>
            <a:r>
              <a:rPr dirty="0" sz="1100" spc="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she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designed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training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modules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was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not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only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informative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but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also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intuitive,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facilitating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smooth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adoption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curve</a:t>
            </a:r>
            <a:r>
              <a:rPr dirty="0" sz="1100" spc="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all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employees.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Her</a:t>
            </a:r>
            <a:r>
              <a:rPr dirty="0" sz="1100" spc="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tireless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efforts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have</a:t>
            </a:r>
            <a:r>
              <a:rPr dirty="0" sz="1100" spc="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resulted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seamless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integration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NEOGOV,</a:t>
            </a:r>
            <a:r>
              <a:rPr dirty="0" sz="1100" spc="114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which</a:t>
            </a:r>
            <a:r>
              <a:rPr dirty="0" sz="1100" spc="114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has</a:t>
            </a:r>
            <a:r>
              <a:rPr dirty="0" sz="1100" spc="1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significantly</a:t>
            </a:r>
            <a:r>
              <a:rPr dirty="0" sz="1100" spc="1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improved</a:t>
            </a:r>
            <a:r>
              <a:rPr dirty="0" sz="1100" spc="1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our</a:t>
            </a:r>
            <a:r>
              <a:rPr dirty="0" sz="1100" spc="114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HR</a:t>
            </a:r>
            <a:r>
              <a:rPr dirty="0" sz="1100" spc="1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capabilities</a:t>
            </a:r>
            <a:r>
              <a:rPr dirty="0" sz="1100" spc="114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from</a:t>
            </a:r>
            <a:r>
              <a:rPr dirty="0" sz="1100" spc="114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HR</a:t>
            </a:r>
            <a:r>
              <a:rPr dirty="0" sz="1100" spc="1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data</a:t>
            </a:r>
            <a:r>
              <a:rPr dirty="0" sz="1100" spc="9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1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performance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evaluations</a:t>
            </a:r>
            <a:r>
              <a:rPr dirty="0" sz="1100" spc="2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2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beyond.</a:t>
            </a:r>
            <a:r>
              <a:rPr dirty="0" sz="1100" spc="2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Kale's</a:t>
            </a:r>
            <a:r>
              <a:rPr dirty="0" sz="1100" spc="2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forward-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thinking</a:t>
            </a:r>
            <a:r>
              <a:rPr dirty="0" sz="1100" spc="2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approach</a:t>
            </a:r>
            <a:r>
              <a:rPr dirty="0" sz="1100" spc="2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2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commitment</a:t>
            </a:r>
            <a:r>
              <a:rPr dirty="0" sz="1100" spc="20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2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excellence</a:t>
            </a:r>
            <a:r>
              <a:rPr dirty="0" sz="1100" spc="2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setting</a:t>
            </a:r>
            <a:r>
              <a:rPr dirty="0" sz="1100" spc="10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HR</a:t>
            </a:r>
            <a:r>
              <a:rPr dirty="0" sz="1100" spc="10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up</a:t>
            </a:r>
            <a:r>
              <a:rPr dirty="0" sz="1100" spc="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future</a:t>
            </a:r>
            <a:r>
              <a:rPr dirty="0" sz="1100" spc="9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automation</a:t>
            </a:r>
            <a:r>
              <a:rPr dirty="0" sz="1100" spc="9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success.</a:t>
            </a:r>
            <a:r>
              <a:rPr dirty="0" sz="1100" spc="10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Please</a:t>
            </a:r>
            <a:r>
              <a:rPr dirty="0" sz="1100" spc="1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join</a:t>
            </a:r>
            <a:r>
              <a:rPr dirty="0" sz="1100" spc="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</a:t>
            </a:r>
            <a:r>
              <a:rPr dirty="0" sz="1100" spc="9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9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celebrating</a:t>
            </a:r>
            <a:r>
              <a:rPr dirty="0" sz="1100" spc="114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Kale's</a:t>
            </a:r>
            <a:r>
              <a:rPr dirty="0" sz="1100" spc="10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outstanding contributions,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which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have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not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only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benefited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our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team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but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have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also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positively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impacted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entire organization.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05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Name: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Matt</a:t>
            </a:r>
            <a:r>
              <a:rPr dirty="0" u="none" sz="1100" spc="-5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20" b="1">
                <a:solidFill>
                  <a:srgbClr val="780029"/>
                </a:solidFill>
                <a:latin typeface="Arial"/>
                <a:cs typeface="Arial"/>
              </a:rPr>
              <a:t>Hicks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Submitted</a:t>
            </a:r>
            <a:r>
              <a:rPr dirty="0" u="sng" sz="11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by:</a:t>
            </a:r>
            <a:r>
              <a:rPr dirty="0" u="none" sz="1100" spc="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Greg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Roberson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 indent="1270">
              <a:lnSpc>
                <a:spcPct val="96000"/>
              </a:lnSpc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Matt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created</a:t>
            </a:r>
            <a:r>
              <a:rPr dirty="0" sz="1100" spc="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macro</a:t>
            </a:r>
            <a:r>
              <a:rPr dirty="0" sz="1100" spc="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so</a:t>
            </a:r>
            <a:r>
              <a:rPr dirty="0" sz="1100" spc="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complete</a:t>
            </a:r>
            <a:r>
              <a:rPr dirty="0" sz="1100" spc="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PDF</a:t>
            </a:r>
            <a:r>
              <a:rPr dirty="0" sz="1100" spc="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version</a:t>
            </a:r>
            <a:r>
              <a:rPr dirty="0" sz="1100" spc="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candidate</a:t>
            </a:r>
            <a:r>
              <a:rPr dirty="0" sz="1100" spc="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Official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Invitation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Letter</a:t>
            </a:r>
            <a:r>
              <a:rPr dirty="0" sz="1100" spc="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(OIL)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could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be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emailed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each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candidate.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upcoming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written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exam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June,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delays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from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City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Chicago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prevented us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from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sending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 letters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via USPS,</a:t>
            </a:r>
            <a:r>
              <a:rPr dirty="0" sz="1100" spc="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which</a:t>
            </a:r>
            <a:r>
              <a:rPr dirty="0" sz="1100" spc="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was</a:t>
            </a:r>
            <a:r>
              <a:rPr dirty="0" sz="1100" spc="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 standard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practice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all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previous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exams.</a:t>
            </a:r>
            <a:r>
              <a:rPr dirty="0" sz="1100" spc="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Candidates</a:t>
            </a:r>
            <a:r>
              <a:rPr dirty="0" sz="1100" spc="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can</a:t>
            </a:r>
            <a:r>
              <a:rPr dirty="0" sz="1100" spc="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receive</a:t>
            </a:r>
            <a:r>
              <a:rPr dirty="0" sz="1100" spc="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via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email</a:t>
            </a:r>
            <a:r>
              <a:rPr dirty="0" sz="1100" spc="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either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print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their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letter</a:t>
            </a:r>
            <a:r>
              <a:rPr dirty="0" sz="1100" spc="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at</a:t>
            </a:r>
            <a:r>
              <a:rPr dirty="0" sz="1100" spc="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home</a:t>
            </a:r>
            <a:r>
              <a:rPr dirty="0" sz="1100" spc="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dirty="0" sz="1100" spc="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we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can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print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copy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their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email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at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exam.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Comments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from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Lynette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Conn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Thanks</a:t>
            </a:r>
            <a:r>
              <a:rPr dirty="0" sz="11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your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macro,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we’re</a:t>
            </a:r>
            <a:r>
              <a:rPr dirty="0" sz="1100" spc="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able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avoid</a:t>
            </a:r>
            <a:r>
              <a:rPr dirty="0" sz="1100" spc="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huge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issue</a:t>
            </a:r>
            <a:r>
              <a:rPr dirty="0" sz="1100" spc="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dirty="0" sz="1100" spc="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candidates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not getting their</a:t>
            </a:r>
            <a:r>
              <a:rPr dirty="0" sz="1100" spc="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letters</a:t>
            </a:r>
            <a:r>
              <a:rPr dirty="0" sz="1100" spc="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 time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due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City’s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delay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can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accept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these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email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letters</a:t>
            </a:r>
            <a:r>
              <a:rPr dirty="0" sz="11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at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exam.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THANK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YOU!!!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00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Name: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Megan</a:t>
            </a:r>
            <a:r>
              <a:rPr dirty="0" u="none" sz="1100" spc="-2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Misasi-Randles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205"/>
              </a:spcBef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Submitted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by: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Jaclyn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Del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Carlo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100">
              <a:latin typeface="Arial"/>
              <a:cs typeface="Arial"/>
            </a:endParaRPr>
          </a:p>
          <a:p>
            <a:pPr marL="13970" marR="99695">
              <a:lnSpc>
                <a:spcPts val="1300"/>
              </a:lnSpc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am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delighted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nominate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Megan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Instant</a:t>
            </a:r>
            <a:r>
              <a:rPr dirty="0" sz="11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Impact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Award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recognition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her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outstanding contribution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"Mental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Health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Workplace"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presentation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from</a:t>
            </a:r>
            <a:r>
              <a:rPr dirty="0" sz="11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HR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perspective.</a:t>
            </a:r>
            <a:endParaRPr sz="1100">
              <a:latin typeface="Arial"/>
              <a:cs typeface="Arial"/>
            </a:endParaRPr>
          </a:p>
          <a:p>
            <a:pPr marL="13970">
              <a:lnSpc>
                <a:spcPts val="1155"/>
              </a:lnSpc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Megan's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dedication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expertise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were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instrumental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success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important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initiative.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Arial"/>
              <a:cs typeface="Arial"/>
            </a:endParaRPr>
          </a:p>
          <a:p>
            <a:pPr marL="13335" marR="351155">
              <a:lnSpc>
                <a:spcPts val="1300"/>
              </a:lnSpc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Megan's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presentation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attracted</a:t>
            </a:r>
            <a:r>
              <a:rPr dirty="0" sz="11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significant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interest,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dirty="0" sz="1100" spc="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over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450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people</a:t>
            </a:r>
            <a:r>
              <a:rPr dirty="0" sz="1100" spc="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registering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220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participants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attending.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high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level</a:t>
            </a:r>
            <a:r>
              <a:rPr dirty="0" sz="1100" spc="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engagement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underscores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importance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relevance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topic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she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addressed.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55"/>
              </a:spcBef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feedback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from</a:t>
            </a:r>
            <a:r>
              <a:rPr dirty="0" sz="11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attendees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highlights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impact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Megan's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presentation: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Arial"/>
              <a:cs typeface="Arial"/>
            </a:endParaRPr>
          </a:p>
          <a:p>
            <a:pPr marL="12700" marR="237490">
              <a:lnSpc>
                <a:spcPct val="95900"/>
              </a:lnSpc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"I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was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astounded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by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statistical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presented!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That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alone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can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help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leadership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take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notice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supporting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employees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make</a:t>
            </a:r>
            <a:r>
              <a:rPr dirty="0" sz="11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positive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experience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them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when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they</a:t>
            </a:r>
            <a:r>
              <a:rPr dirty="0" sz="11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seek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services/support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their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mental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health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needs.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Thank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you!!!"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Arial"/>
              <a:cs typeface="Arial"/>
            </a:endParaRPr>
          </a:p>
          <a:p>
            <a:pPr marL="12700" marR="227965">
              <a:lnSpc>
                <a:spcPts val="1310"/>
              </a:lnSpc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"This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was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very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useful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that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plan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implementing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my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organization.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Thank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you!!"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"I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would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like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say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every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HR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person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should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be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required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attend."</a:t>
            </a:r>
            <a:endParaRPr sz="1100">
              <a:latin typeface="Arial"/>
              <a:cs typeface="Arial"/>
            </a:endParaRPr>
          </a:p>
          <a:p>
            <a:pPr marL="12700" marR="144145">
              <a:lnSpc>
                <a:spcPct val="95900"/>
              </a:lnSpc>
              <a:spcBef>
                <a:spcPts val="1150"/>
              </a:spcBef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Megan's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ability to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convey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critical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her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commitment</a:t>
            </a:r>
            <a:r>
              <a:rPr dirty="0" sz="11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improving mental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health awareness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workplace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were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evident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throughout</a:t>
            </a:r>
            <a:r>
              <a:rPr dirty="0" sz="11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session.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Her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efforts</a:t>
            </a:r>
            <a:r>
              <a:rPr dirty="0" sz="1100" spc="-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not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only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educated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but</a:t>
            </a:r>
            <a:r>
              <a:rPr dirty="0" sz="11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also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inspired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attendees</a:t>
            </a:r>
            <a:r>
              <a:rPr dirty="0" sz="11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take</a:t>
            </a:r>
            <a:r>
              <a:rPr dirty="0" sz="11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actionable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steps</a:t>
            </a:r>
            <a:r>
              <a:rPr dirty="0" sz="11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within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their</a:t>
            </a:r>
            <a:r>
              <a:rPr dirty="0" sz="11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own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organizations.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525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12</a:t>
            </a:r>
            <a:r>
              <a:rPr dirty="0" spc="-4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6858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2415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24186"/>
            <a:ext cx="6264910" cy="248920"/>
            <a:chOff x="914400" y="9124186"/>
            <a:chExt cx="6264910" cy="24892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0283"/>
              <a:ext cx="6252210" cy="236220"/>
            </a:xfrm>
            <a:custGeom>
              <a:avLst/>
              <a:gdLst/>
              <a:ahLst/>
              <a:cxnLst/>
              <a:rect l="l" t="t" r="r" b="b"/>
              <a:pathLst>
                <a:path w="6252209" h="236220">
                  <a:moveTo>
                    <a:pt x="6252210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6252210" y="236220"/>
                  </a:lnTo>
                  <a:lnTo>
                    <a:pt x="6252210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24187"/>
              <a:ext cx="6264910" cy="248920"/>
            </a:xfrm>
            <a:custGeom>
              <a:avLst/>
              <a:gdLst/>
              <a:ahLst/>
              <a:cxnLst/>
              <a:rect l="l" t="t" r="r" b="b"/>
              <a:pathLst>
                <a:path w="6264909" h="248920">
                  <a:moveTo>
                    <a:pt x="6264414" y="0"/>
                  </a:moveTo>
                  <a:lnTo>
                    <a:pt x="6258306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42570"/>
                  </a:lnTo>
                  <a:lnTo>
                    <a:pt x="0" y="248920"/>
                  </a:lnTo>
                  <a:lnTo>
                    <a:pt x="6264414" y="248920"/>
                  </a:lnTo>
                  <a:lnTo>
                    <a:pt x="6264414" y="242570"/>
                  </a:lnTo>
                  <a:lnTo>
                    <a:pt x="6096" y="242570"/>
                  </a:lnTo>
                  <a:lnTo>
                    <a:pt x="6096" y="6350"/>
                  </a:lnTo>
                  <a:lnTo>
                    <a:pt x="6258306" y="6350"/>
                  </a:lnTo>
                  <a:lnTo>
                    <a:pt x="6258306" y="242316"/>
                  </a:lnTo>
                  <a:lnTo>
                    <a:pt x="6264414" y="242316"/>
                  </a:lnTo>
                  <a:lnTo>
                    <a:pt x="6264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99930" y="1346835"/>
            <a:ext cx="5885815" cy="682498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3970" marR="36830" indent="-635">
              <a:lnSpc>
                <a:spcPct val="95900"/>
              </a:lnSpc>
              <a:spcBef>
                <a:spcPts val="155"/>
              </a:spcBef>
            </a:pP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these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reasons,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wholeheartedly</a:t>
            </a:r>
            <a:r>
              <a:rPr dirty="0" sz="1100" spc="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recommend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Megan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Instant</a:t>
            </a:r>
            <a:r>
              <a:rPr dirty="0" sz="11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Impact</a:t>
            </a:r>
            <a:r>
              <a:rPr dirty="0" sz="11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Award.</a:t>
            </a:r>
            <a:r>
              <a:rPr dirty="0" sz="1100" spc="-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Her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work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has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made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significant</a:t>
            </a:r>
            <a:r>
              <a:rPr dirty="0" sz="11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lasting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contribution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well-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being</a:t>
            </a:r>
            <a:r>
              <a:rPr dirty="0" sz="1100" spc="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employees</a:t>
            </a:r>
            <a:r>
              <a:rPr dirty="0" sz="1100" spc="-1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effectiveness</a:t>
            </a:r>
            <a:r>
              <a:rPr dirty="0" sz="11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1100" spc="-2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03030"/>
                </a:solidFill>
                <a:latin typeface="Arial"/>
                <a:cs typeface="Arial"/>
              </a:rPr>
              <a:t>HR </a:t>
            </a:r>
            <a:r>
              <a:rPr dirty="0" sz="1100" spc="-10">
                <a:solidFill>
                  <a:srgbClr val="303030"/>
                </a:solidFill>
                <a:latin typeface="Arial"/>
                <a:cs typeface="Arial"/>
              </a:rPr>
              <a:t>practices.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00">
              <a:latin typeface="Arial"/>
              <a:cs typeface="Arial"/>
            </a:endParaRPr>
          </a:p>
          <a:p>
            <a:pPr marL="1194435" marR="8255">
              <a:lnSpc>
                <a:spcPct val="960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Impact!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Award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“Thank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You”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substantive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amount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put </a:t>
            </a:r>
            <a:r>
              <a:rPr dirty="0" sz="1100">
                <a:latin typeface="Arial"/>
                <a:cs typeface="Arial"/>
              </a:rPr>
              <a:t>forth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eligible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employee.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semi-</a:t>
            </a:r>
            <a:r>
              <a:rPr dirty="0" sz="1100">
                <a:latin typeface="Arial"/>
                <a:cs typeface="Arial"/>
              </a:rPr>
              <a:t>formal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recognition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award allowing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co-</a:t>
            </a:r>
            <a:r>
              <a:rPr dirty="0" sz="1100">
                <a:latin typeface="Arial"/>
                <a:cs typeface="Arial"/>
              </a:rPr>
              <a:t>worker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supervisor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appreciate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employee’s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extra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efforts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initiatives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beyond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Shout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achieved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something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noteworthy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stands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otherwise </a:t>
            </a:r>
            <a:r>
              <a:rPr dirty="0" sz="1100">
                <a:latin typeface="Arial"/>
                <a:cs typeface="Arial"/>
              </a:rPr>
              <a:t>understood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scope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duties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responsibilities.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Name: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Nancy</a:t>
            </a:r>
            <a:r>
              <a:rPr dirty="0" u="none" sz="1100" spc="-5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20" b="1">
                <a:solidFill>
                  <a:srgbClr val="780029"/>
                </a:solidFill>
                <a:latin typeface="Arial"/>
                <a:cs typeface="Arial"/>
              </a:rPr>
              <a:t>Yang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Submitted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by: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Alan</a:t>
            </a:r>
            <a:r>
              <a:rPr dirty="0" u="none" sz="1100" spc="-10">
                <a:latin typeface="Arial"/>
                <a:cs typeface="Arial"/>
              </a:rPr>
              <a:t> Tomassetti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Arial"/>
              <a:cs typeface="Arial"/>
            </a:endParaRPr>
          </a:p>
          <a:p>
            <a:pPr marL="12700" marR="5080" indent="635">
              <a:lnSpc>
                <a:spcPct val="959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9/19,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myself,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Costa,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Andrea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Rumbaua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office.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constitute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entire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particular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logging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I </a:t>
            </a:r>
            <a:r>
              <a:rPr dirty="0" sz="1100">
                <a:latin typeface="Arial"/>
                <a:cs typeface="Arial"/>
              </a:rPr>
              <a:t>checked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attempted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them.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Unfortunately, </a:t>
            </a: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error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transfer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process.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either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trust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someone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resolve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error/resend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files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return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home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forfeit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money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spent,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disappoint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loved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ones,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be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sad,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etc.).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After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asking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Nancy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bandwidth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detailing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situation,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gave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me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assurances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(begin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to)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de-</a:t>
            </a:r>
            <a:r>
              <a:rPr dirty="0" sz="1100">
                <a:latin typeface="Arial"/>
                <a:cs typeface="Arial"/>
              </a:rPr>
              <a:t>stress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know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would not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until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issue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solved.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began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repeating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steps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(then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unknown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me)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potential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workaround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followed-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contacted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technical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assistance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when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failed.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quickly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0">
                <a:latin typeface="Arial"/>
                <a:cs typeface="Arial"/>
              </a:rPr>
              <a:t> accurately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followed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advice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technical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verified </a:t>
            </a:r>
            <a:r>
              <a:rPr dirty="0" sz="1100">
                <a:latin typeface="Arial"/>
                <a:cs typeface="Arial"/>
              </a:rPr>
              <a:t>accuracy,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kept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along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even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forgave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checking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little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too </a:t>
            </a:r>
            <a:r>
              <a:rPr dirty="0" sz="1100">
                <a:latin typeface="Arial"/>
                <a:cs typeface="Arial"/>
              </a:rPr>
              <a:t>frequently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:)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12700" marR="28575">
              <a:lnSpc>
                <a:spcPct val="96000"/>
              </a:lnSpc>
            </a:pP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mentioned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previously,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(failed)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transfer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morning,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waiting 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verification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completion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before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taking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actions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own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notify </a:t>
            </a: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candidates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critically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important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information.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notification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update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EOD,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zero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wiggle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room.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Shortly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before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Nancy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implemented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ultimate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fix,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was </a:t>
            </a:r>
            <a:r>
              <a:rPr dirty="0" sz="1100">
                <a:latin typeface="Arial"/>
                <a:cs typeface="Arial"/>
              </a:rPr>
              <a:t>minutes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return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home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(i.e.,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leave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reason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took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work),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address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issue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myself,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prepared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client's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disappointment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(if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became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necessary).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13970" marR="75565" indent="-635">
              <a:lnSpc>
                <a:spcPct val="96000"/>
              </a:lnSpc>
            </a:pP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half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issue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both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unexpected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well outside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normal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scope.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admirably,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expectations,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deserves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know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incredible Impact!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made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myself,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cannot </a:t>
            </a:r>
            <a:r>
              <a:rPr dirty="0" sz="1100">
                <a:latin typeface="Arial"/>
                <a:cs typeface="Arial"/>
              </a:rPr>
              <a:t>thank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enough!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174811"/>
            <a:ext cx="1086483" cy="1107605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525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12</a:t>
            </a:r>
            <a:r>
              <a:rPr dirty="0" spc="-4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5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6858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2415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24186"/>
            <a:ext cx="6264910" cy="248920"/>
            <a:chOff x="914400" y="9124186"/>
            <a:chExt cx="6264910" cy="24892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0283"/>
              <a:ext cx="6252210" cy="236220"/>
            </a:xfrm>
            <a:custGeom>
              <a:avLst/>
              <a:gdLst/>
              <a:ahLst/>
              <a:cxnLst/>
              <a:rect l="l" t="t" r="r" b="b"/>
              <a:pathLst>
                <a:path w="6252209" h="236220">
                  <a:moveTo>
                    <a:pt x="6252210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6252210" y="236220"/>
                  </a:lnTo>
                  <a:lnTo>
                    <a:pt x="6252210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24187"/>
              <a:ext cx="6264910" cy="248920"/>
            </a:xfrm>
            <a:custGeom>
              <a:avLst/>
              <a:gdLst/>
              <a:ahLst/>
              <a:cxnLst/>
              <a:rect l="l" t="t" r="r" b="b"/>
              <a:pathLst>
                <a:path w="6264909" h="248920">
                  <a:moveTo>
                    <a:pt x="6264414" y="0"/>
                  </a:moveTo>
                  <a:lnTo>
                    <a:pt x="6258306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42570"/>
                  </a:lnTo>
                  <a:lnTo>
                    <a:pt x="0" y="248920"/>
                  </a:lnTo>
                  <a:lnTo>
                    <a:pt x="6264414" y="248920"/>
                  </a:lnTo>
                  <a:lnTo>
                    <a:pt x="6264414" y="242570"/>
                  </a:lnTo>
                  <a:lnTo>
                    <a:pt x="6096" y="242570"/>
                  </a:lnTo>
                  <a:lnTo>
                    <a:pt x="6096" y="6350"/>
                  </a:lnTo>
                  <a:lnTo>
                    <a:pt x="6258306" y="6350"/>
                  </a:lnTo>
                  <a:lnTo>
                    <a:pt x="6258306" y="242316"/>
                  </a:lnTo>
                  <a:lnTo>
                    <a:pt x="6264414" y="242316"/>
                  </a:lnTo>
                  <a:lnTo>
                    <a:pt x="6264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70200" y="1910637"/>
            <a:ext cx="28060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This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page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intentionally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left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blank.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525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12</a:t>
            </a:r>
            <a:r>
              <a:rPr dirty="0" spc="-4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8902444"/>
            <a:ext cx="5943600" cy="241300"/>
            <a:chOff x="914400" y="8902444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8909304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8902446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350"/>
                  </a:lnTo>
                  <a:lnTo>
                    <a:pt x="5937504" y="234950"/>
                  </a:lnTo>
                  <a:lnTo>
                    <a:pt x="6096" y="234950"/>
                  </a:lnTo>
                  <a:lnTo>
                    <a:pt x="6096" y="6350"/>
                  </a:lnTo>
                  <a:lnTo>
                    <a:pt x="5937504" y="6350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34950"/>
                  </a:lnTo>
                  <a:lnTo>
                    <a:pt x="0" y="241300"/>
                  </a:lnTo>
                  <a:lnTo>
                    <a:pt x="5943600" y="241300"/>
                  </a:lnTo>
                  <a:lnTo>
                    <a:pt x="5943600" y="235458"/>
                  </a:lnTo>
                  <a:lnTo>
                    <a:pt x="5943600" y="234950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191" y="955927"/>
            <a:ext cx="4425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DATE: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399345" y="8962187"/>
            <a:ext cx="142494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72846" y="955927"/>
            <a:ext cx="11931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November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8,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191" y="1277424"/>
            <a:ext cx="2597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2987" y="1277424"/>
            <a:ext cx="25590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Consulting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1472" y="1598361"/>
            <a:ext cx="479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73127" y="1598361"/>
            <a:ext cx="24561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0" b="1">
                <a:latin typeface="Arial"/>
                <a:cs typeface="Arial"/>
              </a:rPr>
              <a:t>Ad-</a:t>
            </a:r>
            <a:r>
              <a:rPr dirty="0" sz="1100" b="1">
                <a:latin typeface="Arial"/>
                <a:cs typeface="Arial"/>
              </a:rPr>
              <a:t>Hoc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Finance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Audit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Subcommittee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1472" y="1919857"/>
            <a:ext cx="10655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Arial"/>
                <a:cs typeface="Arial"/>
              </a:rPr>
              <a:t>PREPARED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73127" y="1919857"/>
            <a:ext cx="19850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Sandy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MacDonald-</a:t>
            </a:r>
            <a:r>
              <a:rPr dirty="0" sz="1100" b="1">
                <a:latin typeface="Arial"/>
                <a:cs typeface="Arial"/>
              </a:rPr>
              <a:t>Hopp,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CFO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0070" y="2241354"/>
            <a:ext cx="5870575" cy="6040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  <a:tabLst>
                <a:tab pos="1384935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Audited </a:t>
            </a:r>
            <a:r>
              <a:rPr dirty="0" sz="1100" spc="-10" b="1">
                <a:latin typeface="Arial"/>
                <a:cs typeface="Arial"/>
              </a:rPr>
              <a:t>Financial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Statements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(under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separate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cover)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0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315"/>
              </a:lnSpc>
              <a:spcBef>
                <a:spcPts val="1175"/>
              </a:spcBef>
              <a:tabLst>
                <a:tab pos="40195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50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300"/>
              </a:lnSpc>
              <a:tabLst>
                <a:tab pos="417195" algn="l"/>
              </a:tabLst>
            </a:pPr>
            <a:r>
              <a:rPr dirty="0" u="sng" sz="1100" spc="2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2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295"/>
              </a:lnSpc>
              <a:tabLst>
                <a:tab pos="40195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310"/>
              </a:lnSpc>
              <a:tabLst>
                <a:tab pos="40195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49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</a:t>
            </a:r>
            <a:r>
              <a:rPr dirty="0" u="sng" sz="11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Arial"/>
              <a:cs typeface="Arial"/>
            </a:endParaRPr>
          </a:p>
          <a:p>
            <a:pPr marL="12700" marR="86995">
              <a:lnSpc>
                <a:spcPct val="985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JPA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agreement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audit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annually.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ensures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that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statements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fairly,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material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aspects,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operations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flows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conformity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accounting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principles </a:t>
            </a:r>
            <a:r>
              <a:rPr dirty="0" sz="1100">
                <a:latin typeface="Arial"/>
                <a:cs typeface="Arial"/>
              </a:rPr>
              <a:t>generally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accepted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United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America.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12700" marR="5080" indent="635">
              <a:lnSpc>
                <a:spcPct val="960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statements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ending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provided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separate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cover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along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communication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independent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auditor.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On </a:t>
            </a:r>
            <a:r>
              <a:rPr dirty="0" sz="1100">
                <a:latin typeface="Arial"/>
                <a:cs typeface="Arial"/>
              </a:rPr>
              <a:t>October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24,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representatives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Kevin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Pam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Sailor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Gilbert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Associates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Inc.,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CPS’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firm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teleconference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ad-</a:t>
            </a:r>
            <a:r>
              <a:rPr dirty="0" sz="1100">
                <a:latin typeface="Arial"/>
                <a:cs typeface="Arial"/>
              </a:rPr>
              <a:t>hoc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Subcommittee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(Wade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Childress,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Pinellas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Zamora,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member)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present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discuss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financial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statements.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representative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Gilbert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Associates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provide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live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presentation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summary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 spc="-10">
                <a:latin typeface="Arial"/>
                <a:cs typeface="Arial"/>
              </a:rPr>
              <a:t>commentary.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2023-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statements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accepted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5">
                <a:latin typeface="Arial"/>
                <a:cs typeface="Arial"/>
              </a:rPr>
              <a:t> the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ad-</a:t>
            </a:r>
            <a:r>
              <a:rPr dirty="0" sz="1100">
                <a:latin typeface="Arial"/>
                <a:cs typeface="Arial"/>
              </a:rPr>
              <a:t>hoc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Finance </a:t>
            </a:r>
            <a:r>
              <a:rPr dirty="0" sz="1100" spc="-10">
                <a:latin typeface="Arial"/>
                <a:cs typeface="Arial"/>
              </a:rPr>
              <a:t>Audit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Subcommittee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completed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responsibilities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regarding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2023-</a:t>
            </a:r>
            <a:r>
              <a:rPr dirty="0" sz="1100">
                <a:latin typeface="Arial"/>
                <a:cs typeface="Arial"/>
              </a:rPr>
              <a:t>2024 </a:t>
            </a:r>
            <a:r>
              <a:rPr dirty="0" sz="1100" spc="-10">
                <a:latin typeface="Arial"/>
                <a:cs typeface="Arial"/>
              </a:rPr>
              <a:t>audit.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RECOMMENDATIONS:</a:t>
            </a:r>
            <a:endParaRPr sz="1100">
              <a:latin typeface="Arial"/>
              <a:cs typeface="Arial"/>
            </a:endParaRPr>
          </a:p>
          <a:p>
            <a:pPr marL="464820" indent="-222885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464820" algn="l"/>
              </a:tabLst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accept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statements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2023-</a:t>
            </a:r>
            <a:r>
              <a:rPr dirty="0" sz="1100" spc="-10">
                <a:latin typeface="Arial"/>
                <a:cs typeface="Arial"/>
              </a:rPr>
              <a:t>2024.</a:t>
            </a:r>
            <a:endParaRPr sz="1100">
              <a:latin typeface="Arial"/>
              <a:cs typeface="Arial"/>
            </a:endParaRPr>
          </a:p>
          <a:p>
            <a:pPr marL="464820" marR="15875" indent="-222885">
              <a:lnSpc>
                <a:spcPts val="1300"/>
              </a:lnSpc>
              <a:spcBef>
                <a:spcPts val="140"/>
              </a:spcBef>
              <a:buAutoNum type="arabicPeriod"/>
              <a:tabLst>
                <a:tab pos="470534" algn="l"/>
              </a:tabLst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disbands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ad-</a:t>
            </a:r>
            <a:r>
              <a:rPr dirty="0" sz="1100">
                <a:latin typeface="Arial"/>
                <a:cs typeface="Arial"/>
              </a:rPr>
              <a:t>hoc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Subcommittee,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reconstituted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25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2023-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audit.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6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-40" b="1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None.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8902444"/>
            <a:ext cx="5943600" cy="241300"/>
            <a:chOff x="914400" y="8902444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8909304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8902446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16" y="0"/>
                  </a:lnTo>
                  <a:lnTo>
                    <a:pt x="5937504" y="6350"/>
                  </a:lnTo>
                  <a:lnTo>
                    <a:pt x="5937504" y="234950"/>
                  </a:lnTo>
                  <a:lnTo>
                    <a:pt x="6096" y="234950"/>
                  </a:lnTo>
                  <a:lnTo>
                    <a:pt x="6096" y="6350"/>
                  </a:lnTo>
                  <a:lnTo>
                    <a:pt x="5937504" y="6350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34950"/>
                  </a:lnTo>
                  <a:lnTo>
                    <a:pt x="0" y="241300"/>
                  </a:lnTo>
                  <a:lnTo>
                    <a:pt x="5943600" y="241300"/>
                  </a:lnTo>
                  <a:lnTo>
                    <a:pt x="5943600" y="235458"/>
                  </a:lnTo>
                  <a:lnTo>
                    <a:pt x="5943600" y="234950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70165" y="2111143"/>
            <a:ext cx="28060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This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page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intentionally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left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blank.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399345" y="8962187"/>
            <a:ext cx="142494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7620" rIns="0" bIns="0" rtlCol="0" vert="horz">
            <a:spAutoFit/>
          </a:bodyPr>
          <a:lstStyle/>
          <a:p>
            <a:pPr algn="r" marR="217804">
              <a:lnSpc>
                <a:spcPct val="100000"/>
              </a:lnSpc>
              <a:spcBef>
                <a:spcPts val="6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1352" y="9131049"/>
            <a:ext cx="5943600" cy="241300"/>
            <a:chOff x="911352" y="9131049"/>
            <a:chExt cx="594360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917448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1352" y="9131058"/>
              <a:ext cx="5943600" cy="241300"/>
            </a:xfrm>
            <a:custGeom>
              <a:avLst/>
              <a:gdLst/>
              <a:ahLst/>
              <a:cxnLst/>
              <a:rect l="l" t="t" r="r" b="b"/>
              <a:pathLst>
                <a:path w="5943600" h="241300">
                  <a:moveTo>
                    <a:pt x="5943600" y="0"/>
                  </a:moveTo>
                  <a:lnTo>
                    <a:pt x="5937504" y="0"/>
                  </a:lnTo>
                  <a:lnTo>
                    <a:pt x="5937504" y="6096"/>
                  </a:lnTo>
                  <a:lnTo>
                    <a:pt x="5937504" y="235966"/>
                  </a:lnTo>
                  <a:lnTo>
                    <a:pt x="6108" y="235966"/>
                  </a:lnTo>
                  <a:lnTo>
                    <a:pt x="6108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966"/>
                  </a:lnTo>
                  <a:lnTo>
                    <a:pt x="0" y="241046"/>
                  </a:lnTo>
                  <a:lnTo>
                    <a:pt x="5943600" y="241046"/>
                  </a:lnTo>
                  <a:lnTo>
                    <a:pt x="5943600" y="23596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0618" y="1708785"/>
            <a:ext cx="5812790" cy="3470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58750">
              <a:lnSpc>
                <a:spcPct val="100000"/>
              </a:lnSpc>
              <a:spcBef>
                <a:spcPts val="100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Minutes</a:t>
            </a:r>
            <a:r>
              <a:rPr dirty="0" u="sng" sz="14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Board</a:t>
            </a:r>
            <a:r>
              <a:rPr dirty="0" u="sng" sz="14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Directors</a:t>
            </a:r>
            <a:r>
              <a:rPr dirty="0" u="sng" sz="14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Meeting</a:t>
            </a:r>
            <a:endParaRPr sz="1400">
              <a:latin typeface="Arial"/>
              <a:cs typeface="Arial"/>
            </a:endParaRPr>
          </a:p>
          <a:p>
            <a:pPr algn="ctr" marL="156845">
              <a:lnSpc>
                <a:spcPct val="100000"/>
              </a:lnSpc>
              <a:spcBef>
                <a:spcPts val="1215"/>
              </a:spcBef>
            </a:pP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Friday,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teleconference.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 spc="-10" b="1">
                <a:latin typeface="Arial"/>
                <a:cs typeface="Arial"/>
              </a:rPr>
              <a:t>Board members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attending: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Arial"/>
              <a:cs typeface="Arial"/>
            </a:endParaRPr>
          </a:p>
          <a:p>
            <a:pPr marL="12700" marR="3140710">
              <a:lnSpc>
                <a:spcPct val="95900"/>
              </a:lnSpc>
            </a:pP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Ross,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Plano,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TX,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Vice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Chair </a:t>
            </a:r>
            <a:r>
              <a:rPr dirty="0" sz="1100">
                <a:latin typeface="Arial"/>
                <a:cs typeface="Arial"/>
              </a:rPr>
              <a:t>Vince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Zamora,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Vegas,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NV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Linda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Andal,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dirty="0" sz="1100">
                <a:latin typeface="Arial"/>
                <a:cs typeface="Arial"/>
              </a:rPr>
              <a:t>Joseph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Hsieh,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  <a:p>
            <a:pPr marL="12700" marR="2896235">
              <a:lnSpc>
                <a:spcPts val="13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Joanette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Freeman,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Mecklenburg,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NC </a:t>
            </a:r>
            <a:r>
              <a:rPr dirty="0" sz="1100">
                <a:latin typeface="Arial"/>
                <a:cs typeface="Arial"/>
              </a:rPr>
              <a:t>Wade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Childress,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Pinellas,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55"/>
              </a:lnSpc>
            </a:pPr>
            <a:r>
              <a:rPr dirty="0" sz="1100">
                <a:latin typeface="Arial"/>
                <a:cs typeface="Arial"/>
              </a:rPr>
              <a:t>Carla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Romine,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Plano,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TX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(Alternate)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100" spc="-10" b="1">
                <a:latin typeface="Arial"/>
                <a:cs typeface="Arial"/>
              </a:rPr>
              <a:t>Board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Members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Not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Attending: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Arial"/>
              <a:cs typeface="Arial"/>
            </a:endParaRPr>
          </a:p>
          <a:p>
            <a:pPr marL="12700" marR="1852930">
              <a:lnSpc>
                <a:spcPts val="1310"/>
              </a:lnSpc>
            </a:pPr>
            <a:r>
              <a:rPr dirty="0" sz="1100" spc="-10">
                <a:latin typeface="Arial"/>
                <a:cs typeface="Arial"/>
              </a:rPr>
              <a:t>Fernando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Yañez,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Hayward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Unified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School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District,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Chair) </a:t>
            </a:r>
            <a:r>
              <a:rPr dirty="0" sz="1100">
                <a:latin typeface="Arial"/>
                <a:cs typeface="Arial"/>
              </a:rPr>
              <a:t>Sue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Brown,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NV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(Alternate)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55"/>
              </a:lnSpc>
            </a:pPr>
            <a:r>
              <a:rPr dirty="0" sz="1100">
                <a:latin typeface="Arial"/>
                <a:cs typeface="Arial"/>
              </a:rPr>
              <a:t>Maria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Ciro,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Pinellas,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(Alternate)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882550" y="5315337"/>
          <a:ext cx="5290820" cy="2867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4805"/>
                <a:gridCol w="1886585"/>
                <a:gridCol w="1713229"/>
              </a:tblGrid>
              <a:tr h="237490">
                <a:tc>
                  <a:txBody>
                    <a:bodyPr/>
                    <a:lstStyle/>
                    <a:p>
                      <a:pPr marL="31750">
                        <a:lnSpc>
                          <a:spcPts val="1220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Staff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attending: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9395">
                <a:tc>
                  <a:txBody>
                    <a:bodyPr/>
                    <a:lstStyle/>
                    <a:p>
                      <a:pPr marL="31750">
                        <a:lnSpc>
                          <a:spcPts val="1245"/>
                        </a:lnSpc>
                        <a:spcBef>
                          <a:spcPts val="54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Jerry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Greenwell,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CEO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8580"/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1245"/>
                        </a:lnSpc>
                        <a:spcBef>
                          <a:spcPts val="54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Dana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Henderson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858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245"/>
                        </a:lnSpc>
                        <a:spcBef>
                          <a:spcPts val="54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Sandy</a:t>
                      </a:r>
                      <a:r>
                        <a:rPr dirty="0" sz="11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MacDonald-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Hopp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8580"/>
                </a:tc>
              </a:tr>
              <a:tr h="159385">
                <a:tc>
                  <a:txBody>
                    <a:bodyPr/>
                    <a:lstStyle/>
                    <a:p>
                      <a:pPr marL="31750">
                        <a:lnSpc>
                          <a:spcPts val="115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Melissa Asher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115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Vicki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Quintero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Brashear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5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Megan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Misasi-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Randles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Greg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Roberson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116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Paul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Kang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6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Igor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Shegolev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Edward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Sission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Ellen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Fishel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Karen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Evans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Cerri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Mansfield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Karina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Mendez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Brisha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Young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Dave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Rechs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16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Dimple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Patel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6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Jan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Nishikawa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59385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Alan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Tomassetti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16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Lynne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Harris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6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Chelle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Ramon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Christina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Peacock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16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Tiffany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Bose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6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Manpreet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Kaur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Roxana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Durbin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David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Prieto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Suzanne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Ansari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Ana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Costa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Kylie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Wilson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Michelle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Garbato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Layla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Mansfield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Holly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Hatada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Jose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Gonzalez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Abby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Ackers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16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Jhessyka Vergas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6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Veronica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Lara-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Lopez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96875">
                <a:tc>
                  <a:txBody>
                    <a:bodyPr/>
                    <a:lstStyle/>
                    <a:p>
                      <a:pPr marL="31750">
                        <a:lnSpc>
                          <a:spcPts val="122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Amy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Bigone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31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Kevin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Nicholson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Deanna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Heyn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5745">
                        <a:lnSpc>
                          <a:spcPts val="131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Eliza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Cruz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23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Michelle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Long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31140">
                <a:tc>
                  <a:txBody>
                    <a:bodyPr/>
                    <a:lstStyle/>
                    <a:p>
                      <a:pPr marL="31750">
                        <a:lnSpc>
                          <a:spcPts val="1235"/>
                        </a:lnSpc>
                        <a:spcBef>
                          <a:spcPts val="484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Others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attending: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902160" y="8350180"/>
            <a:ext cx="2468245" cy="360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Jeff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Mitchell,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Legal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Counsel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KMTG </a:t>
            </a:r>
            <a:r>
              <a:rPr dirty="0" sz="1100">
                <a:latin typeface="Arial"/>
                <a:cs typeface="Arial"/>
              </a:rPr>
              <a:t>Victoria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Huynh,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Plano,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TX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9100" y="1143000"/>
            <a:ext cx="2267699" cy="323086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ct val="100000"/>
              </a:lnSpc>
            </a:pPr>
            <a:r>
              <a:rPr dirty="0" spc="-10"/>
              <a:t>Attachment</a:t>
            </a:r>
            <a:r>
              <a:rPr dirty="0" spc="-2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0"/>
              <a:t> </a:t>
            </a:r>
            <a:r>
              <a:rPr dirty="0" spc="-50"/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146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CPS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Brett Brashear</dc:creator>
  <dc:title>CPS Human Resource Services – Agenda</dc:title>
  <dcterms:created xsi:type="dcterms:W3CDTF">2024-11-05T16:14:53Z</dcterms:created>
  <dcterms:modified xsi:type="dcterms:W3CDTF">2024-11-05T16:14:53Z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0x010100BD2FDCBF5EDB3C4D9E9C0B60AC481080</vt:lpwstr>
  </property>
  <property fmtid="{D5CDD505-2E9C-101B-9397-08002B2CF9AE}" pid="3" name="Created">
    <vt:filetime>2024-11-05T00:00:00Z</vt:filetime>
  </property>
  <property fmtid="{D5CDD505-2E9C-101B-9397-08002B2CF9AE}" pid="4" name="Creator">
    <vt:lpwstr>Acrobat PDFMaker 24 for Word</vt:lpwstr>
  </property>
  <property fmtid="{D5CDD505-2E9C-101B-9397-08002B2CF9AE}" pid="5" name="LastSaved">
    <vt:filetime>2024-11-05T00:00:00Z</vt:filetime>
  </property>
  <property fmtid="{D5CDD505-2E9C-101B-9397-08002B2CF9AE}" pid="6" name="MSIP_Label_e613593a-566f-4081-b4ae-bb94d80d8a3c_ActionId">
    <vt:lpwstr>4b22d8c6-2000-4653-99a7-2250aaccc69f</vt:lpwstr>
  </property>
  <property fmtid="{D5CDD505-2E9C-101B-9397-08002B2CF9AE}" pid="7" name="MSIP_Label_e613593a-566f-4081-b4ae-bb94d80d8a3c_ContentBits">
    <vt:lpwstr>0</vt:lpwstr>
  </property>
  <property fmtid="{D5CDD505-2E9C-101B-9397-08002B2CF9AE}" pid="8" name="MSIP_Label_e613593a-566f-4081-b4ae-bb94d80d8a3c_Enabled">
    <vt:lpwstr>true</vt:lpwstr>
  </property>
  <property fmtid="{D5CDD505-2E9C-101B-9397-08002B2CF9AE}" pid="9" name="MSIP_Label_e613593a-566f-4081-b4ae-bb94d80d8a3c_Method">
    <vt:lpwstr>Standard</vt:lpwstr>
  </property>
  <property fmtid="{D5CDD505-2E9C-101B-9397-08002B2CF9AE}" pid="10" name="MSIP_Label_e613593a-566f-4081-b4ae-bb94d80d8a3c_Name">
    <vt:lpwstr>defa4170-0d19-0005-0004-bc88714345d2</vt:lpwstr>
  </property>
  <property fmtid="{D5CDD505-2E9C-101B-9397-08002B2CF9AE}" pid="11" name="MSIP_Label_e613593a-566f-4081-b4ae-bb94d80d8a3c_SetDate">
    <vt:lpwstr>2023-08-29T15:10:41Z</vt:lpwstr>
  </property>
  <property fmtid="{D5CDD505-2E9C-101B-9397-08002B2CF9AE}" pid="12" name="MSIP_Label_e613593a-566f-4081-b4ae-bb94d80d8a3c_SiteId">
    <vt:lpwstr>a1afb197-5f10-4ea8-b8b5-9bf6b48422a0</vt:lpwstr>
  </property>
  <property fmtid="{D5CDD505-2E9C-101B-9397-08002B2CF9AE}" pid="13" name="Producer">
    <vt:lpwstr>Adobe PDF Library 24.4.252</vt:lpwstr>
  </property>
  <property fmtid="{D5CDD505-2E9C-101B-9397-08002B2CF9AE}" pid="14" name="_dlc_DocIdItemGuid">
    <vt:lpwstr>c7fe3052-bf7a-46a6-b9f1-0f830c43b330</vt:lpwstr>
  </property>
</Properties>
</file>